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62" r:id="rId1"/>
    <p:sldMasterId id="2147484280" r:id="rId2"/>
  </p:sldMasterIdLst>
  <p:notesMasterIdLst>
    <p:notesMasterId r:id="rId115"/>
  </p:notesMasterIdLst>
  <p:handoutMasterIdLst>
    <p:handoutMasterId r:id="rId116"/>
  </p:handoutMasterIdLst>
  <p:sldIdLst>
    <p:sldId id="429" r:id="rId3"/>
    <p:sldId id="517" r:id="rId4"/>
    <p:sldId id="332" r:id="rId5"/>
    <p:sldId id="550" r:id="rId6"/>
    <p:sldId id="573" r:id="rId7"/>
    <p:sldId id="546" r:id="rId8"/>
    <p:sldId id="551" r:id="rId9"/>
    <p:sldId id="574" r:id="rId10"/>
    <p:sldId id="479" r:id="rId11"/>
    <p:sldId id="589" r:id="rId12"/>
    <p:sldId id="599" r:id="rId13"/>
    <p:sldId id="600" r:id="rId14"/>
    <p:sldId id="345" r:id="rId15"/>
    <p:sldId id="593" r:id="rId16"/>
    <p:sldId id="719" r:id="rId17"/>
    <p:sldId id="629" r:id="rId18"/>
    <p:sldId id="727" r:id="rId19"/>
    <p:sldId id="728" r:id="rId20"/>
    <p:sldId id="733" r:id="rId21"/>
    <p:sldId id="729" r:id="rId22"/>
    <p:sldId id="730" r:id="rId23"/>
    <p:sldId id="731" r:id="rId24"/>
    <p:sldId id="732" r:id="rId25"/>
    <p:sldId id="734" r:id="rId26"/>
    <p:sldId id="583" r:id="rId27"/>
    <p:sldId id="626" r:id="rId28"/>
    <p:sldId id="636" r:id="rId29"/>
    <p:sldId id="735" r:id="rId30"/>
    <p:sldId id="743" r:id="rId31"/>
    <p:sldId id="737" r:id="rId32"/>
    <p:sldId id="744" r:id="rId33"/>
    <p:sldId id="738" r:id="rId34"/>
    <p:sldId id="739" r:id="rId35"/>
    <p:sldId id="740" r:id="rId36"/>
    <p:sldId id="741" r:id="rId37"/>
    <p:sldId id="742" r:id="rId38"/>
    <p:sldId id="747" r:id="rId39"/>
    <p:sldId id="745" r:id="rId40"/>
    <p:sldId id="746" r:id="rId41"/>
    <p:sldId id="736" r:id="rId42"/>
    <p:sldId id="653" r:id="rId43"/>
    <p:sldId id="748" r:id="rId44"/>
    <p:sldId id="707" r:id="rId45"/>
    <p:sldId id="749" r:id="rId46"/>
    <p:sldId id="751" r:id="rId47"/>
    <p:sldId id="752" r:id="rId48"/>
    <p:sldId id="753" r:id="rId49"/>
    <p:sldId id="754" r:id="rId50"/>
    <p:sldId id="750" r:id="rId51"/>
    <p:sldId id="755" r:id="rId52"/>
    <p:sldId id="756" r:id="rId53"/>
    <p:sldId id="757" r:id="rId54"/>
    <p:sldId id="654" r:id="rId55"/>
    <p:sldId id="758" r:id="rId56"/>
    <p:sldId id="759" r:id="rId57"/>
    <p:sldId id="760" r:id="rId58"/>
    <p:sldId id="706" r:id="rId59"/>
    <p:sldId id="686" r:id="rId60"/>
    <p:sldId id="761" r:id="rId61"/>
    <p:sldId id="762" r:id="rId62"/>
    <p:sldId id="770" r:id="rId63"/>
    <p:sldId id="771" r:id="rId64"/>
    <p:sldId id="776" r:id="rId65"/>
    <p:sldId id="772" r:id="rId66"/>
    <p:sldId id="777" r:id="rId67"/>
    <p:sldId id="773" r:id="rId68"/>
    <p:sldId id="769" r:id="rId69"/>
    <p:sldId id="763" r:id="rId70"/>
    <p:sldId id="764" r:id="rId71"/>
    <p:sldId id="765" r:id="rId72"/>
    <p:sldId id="766" r:id="rId73"/>
    <p:sldId id="575" r:id="rId74"/>
    <p:sldId id="778" r:id="rId75"/>
    <p:sldId id="708" r:id="rId76"/>
    <p:sldId id="779" r:id="rId77"/>
    <p:sldId id="782" r:id="rId78"/>
    <p:sldId id="789" r:id="rId79"/>
    <p:sldId id="788" r:id="rId80"/>
    <p:sldId id="787" r:id="rId81"/>
    <p:sldId id="786" r:id="rId82"/>
    <p:sldId id="784" r:id="rId83"/>
    <p:sldId id="785" r:id="rId84"/>
    <p:sldId id="790" r:id="rId85"/>
    <p:sldId id="781" r:id="rId86"/>
    <p:sldId id="780" r:id="rId87"/>
    <p:sldId id="795" r:id="rId88"/>
    <p:sldId id="794" r:id="rId89"/>
    <p:sldId id="793" r:id="rId90"/>
    <p:sldId id="783" r:id="rId91"/>
    <p:sldId id="576" r:id="rId92"/>
    <p:sldId id="578" r:id="rId93"/>
    <p:sldId id="590" r:id="rId94"/>
    <p:sldId id="796" r:id="rId95"/>
    <p:sldId id="579" r:id="rId96"/>
    <p:sldId id="797" r:id="rId97"/>
    <p:sldId id="581" r:id="rId98"/>
    <p:sldId id="580" r:id="rId99"/>
    <p:sldId id="594" r:id="rId100"/>
    <p:sldId id="591" r:id="rId101"/>
    <p:sldId id="601" r:id="rId102"/>
    <p:sldId id="509" r:id="rId103"/>
    <p:sldId id="798" r:id="rId104"/>
    <p:sldId id="582" r:id="rId105"/>
    <p:sldId id="585" r:id="rId106"/>
    <p:sldId id="597" r:id="rId107"/>
    <p:sldId id="602" r:id="rId108"/>
    <p:sldId id="557" r:id="rId109"/>
    <p:sldId id="592" r:id="rId110"/>
    <p:sldId id="595" r:id="rId111"/>
    <p:sldId id="584" r:id="rId112"/>
    <p:sldId id="339" r:id="rId113"/>
    <p:sldId id="568" r:id="rId114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4B8E"/>
    <a:srgbClr val="FBA3CD"/>
    <a:srgbClr val="BEE7F8"/>
    <a:srgbClr val="9ADAF4"/>
    <a:srgbClr val="FFEECA"/>
    <a:srgbClr val="FFFFCC"/>
    <a:srgbClr val="008000"/>
    <a:srgbClr val="3E05CB"/>
    <a:srgbClr val="2F05E1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2" autoAdjust="0"/>
    <p:restoredTop sz="92415" autoAdjust="0"/>
  </p:normalViewPr>
  <p:slideViewPr>
    <p:cSldViewPr>
      <p:cViewPr>
        <p:scale>
          <a:sx n="80" d="100"/>
          <a:sy n="80" d="100"/>
        </p:scale>
        <p:origin x="450" y="-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11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71C46B-1064-4ECB-8E1E-7DBF627E3E33}" type="doc">
      <dgm:prSet loTypeId="urn:microsoft.com/office/officeart/2005/8/layout/hList6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60790740-2178-4FE1-A66B-25B036DA2B4B}">
      <dgm:prSet phldrT="[Testo]" custT="1"/>
      <dgm:spPr/>
      <dgm:t>
        <a:bodyPr/>
        <a:lstStyle/>
        <a:p>
          <a:r>
            <a:rPr lang="it-IT" sz="2000" b="1" dirty="0"/>
            <a:t>Competenze</a:t>
          </a:r>
        </a:p>
      </dgm:t>
    </dgm:pt>
    <dgm:pt modelId="{4855D24D-E7EC-465C-9861-AD21E96EBF7E}" type="parTrans" cxnId="{5E19E692-5811-42DB-9AAE-30889FA8DB1B}">
      <dgm:prSet/>
      <dgm:spPr/>
      <dgm:t>
        <a:bodyPr/>
        <a:lstStyle/>
        <a:p>
          <a:endParaRPr lang="it-IT"/>
        </a:p>
      </dgm:t>
    </dgm:pt>
    <dgm:pt modelId="{33E0C2F2-1604-4D3E-8963-630BA3B1704F}" type="sibTrans" cxnId="{5E19E692-5811-42DB-9AAE-30889FA8DB1B}">
      <dgm:prSet/>
      <dgm:spPr/>
      <dgm:t>
        <a:bodyPr/>
        <a:lstStyle/>
        <a:p>
          <a:endParaRPr lang="it-IT"/>
        </a:p>
      </dgm:t>
    </dgm:pt>
    <dgm:pt modelId="{32427AF5-5DF4-4F95-B0AF-BABBD3813433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400" dirty="0"/>
            <a:t>utilizzare le strategie del pensiero razionale negli aspetti dialettici ed algoritmici per affrontare situazioni problematiche elaborando opportune soluzioni</a:t>
          </a:r>
        </a:p>
      </dgm:t>
    </dgm:pt>
    <dgm:pt modelId="{4A926D9E-2937-4BB1-A782-9A69044424C9}" type="parTrans" cxnId="{E5F96B7C-FEF6-468B-91DC-03134C6FD9CC}">
      <dgm:prSet/>
      <dgm:spPr/>
      <dgm:t>
        <a:bodyPr/>
        <a:lstStyle/>
        <a:p>
          <a:endParaRPr lang="it-IT"/>
        </a:p>
      </dgm:t>
    </dgm:pt>
    <dgm:pt modelId="{1E725E49-07B2-4AE5-9681-C9074750307F}" type="sibTrans" cxnId="{E5F96B7C-FEF6-468B-91DC-03134C6FD9CC}">
      <dgm:prSet/>
      <dgm:spPr/>
      <dgm:t>
        <a:bodyPr/>
        <a:lstStyle/>
        <a:p>
          <a:endParaRPr lang="it-IT"/>
        </a:p>
      </dgm:t>
    </dgm:pt>
    <dgm:pt modelId="{3BA82F01-7B81-4E65-AB45-21B769B7A937}">
      <dgm:prSet phldrT="[Testo]" custT="1"/>
      <dgm:spPr/>
      <dgm:t>
        <a:bodyPr/>
        <a:lstStyle/>
        <a:p>
          <a:r>
            <a:rPr lang="it-IT" sz="2000" b="1" kern="1200" dirty="0">
              <a:latin typeface="Arial"/>
              <a:ea typeface="+mn-ea"/>
              <a:cs typeface="+mn-cs"/>
            </a:rPr>
            <a:t>Abilità</a:t>
          </a:r>
        </a:p>
      </dgm:t>
    </dgm:pt>
    <dgm:pt modelId="{5AD54AD8-AE61-4ED5-90F7-B3A9473A2FBC}" type="parTrans" cxnId="{A7D3BF53-2E6D-4DB1-9A66-1F7C3C46A9B7}">
      <dgm:prSet/>
      <dgm:spPr/>
      <dgm:t>
        <a:bodyPr/>
        <a:lstStyle/>
        <a:p>
          <a:endParaRPr lang="it-IT"/>
        </a:p>
      </dgm:t>
    </dgm:pt>
    <dgm:pt modelId="{A5B003D8-B92A-4F37-ABBA-AD8840AE6BE0}" type="sibTrans" cxnId="{A7D3BF53-2E6D-4DB1-9A66-1F7C3C46A9B7}">
      <dgm:prSet/>
      <dgm:spPr/>
      <dgm:t>
        <a:bodyPr/>
        <a:lstStyle/>
        <a:p>
          <a:endParaRPr lang="it-IT"/>
        </a:p>
      </dgm:t>
    </dgm:pt>
    <dgm:pt modelId="{CF7F8521-0B5C-4DB9-B5EA-98BB080C4FA9}">
      <dgm:prSet phldrT="[Testo]" custT="1"/>
      <dgm:spPr/>
      <dgm:t>
        <a:bodyPr/>
        <a:lstStyle/>
        <a:p>
          <a:r>
            <a:rPr lang="it-IT" sz="1400" dirty="0"/>
            <a:t>Progettare e implementare algoritmi utilizzando diverse strutture di dati.</a:t>
          </a:r>
        </a:p>
      </dgm:t>
    </dgm:pt>
    <dgm:pt modelId="{00BDCF45-ACE7-4DC1-8DB9-5EE44635925D}" type="parTrans" cxnId="{35D7142E-794E-49D1-828A-827EE8EC0847}">
      <dgm:prSet/>
      <dgm:spPr/>
      <dgm:t>
        <a:bodyPr/>
        <a:lstStyle/>
        <a:p>
          <a:endParaRPr lang="it-IT"/>
        </a:p>
      </dgm:t>
    </dgm:pt>
    <dgm:pt modelId="{0DC12DB2-AEDE-49DC-BBE4-A80515C72233}" type="sibTrans" cxnId="{35D7142E-794E-49D1-828A-827EE8EC0847}">
      <dgm:prSet/>
      <dgm:spPr/>
      <dgm:t>
        <a:bodyPr/>
        <a:lstStyle/>
        <a:p>
          <a:endParaRPr lang="it-IT"/>
        </a:p>
      </dgm:t>
    </dgm:pt>
    <dgm:pt modelId="{B247721E-D2FB-4594-9F44-8AACD3F9AF39}">
      <dgm:prSet phldrT="[Testo]" custT="1"/>
      <dgm:spPr/>
      <dgm:t>
        <a:bodyPr/>
        <a:lstStyle/>
        <a:p>
          <a:r>
            <a:rPr lang="it-IT" sz="2000" b="1" kern="1200" dirty="0">
              <a:latin typeface="Arial"/>
              <a:ea typeface="+mn-ea"/>
              <a:cs typeface="+mn-cs"/>
            </a:rPr>
            <a:t>Conoscenze</a:t>
          </a:r>
        </a:p>
      </dgm:t>
    </dgm:pt>
    <dgm:pt modelId="{872AF2FC-BAC7-4FB2-9AE6-D71FD0024815}" type="parTrans" cxnId="{B6D23436-1D1D-4FAC-96EE-F4DD2F7590F9}">
      <dgm:prSet/>
      <dgm:spPr/>
      <dgm:t>
        <a:bodyPr/>
        <a:lstStyle/>
        <a:p>
          <a:endParaRPr lang="it-IT"/>
        </a:p>
      </dgm:t>
    </dgm:pt>
    <dgm:pt modelId="{D9701905-5B9A-4707-B534-EE41919BA13B}" type="sibTrans" cxnId="{B6D23436-1D1D-4FAC-96EE-F4DD2F7590F9}">
      <dgm:prSet/>
      <dgm:spPr/>
      <dgm:t>
        <a:bodyPr/>
        <a:lstStyle/>
        <a:p>
          <a:endParaRPr lang="it-IT"/>
        </a:p>
      </dgm:t>
    </dgm:pt>
    <dgm:pt modelId="{3ECC16C8-E0FE-4AAB-8F9C-20D11944EDAF}">
      <dgm:prSet phldrT="[Testo]" custT="1"/>
      <dgm:spPr/>
      <dgm:t>
        <a:bodyPr/>
        <a:lstStyle/>
        <a:p>
          <a:r>
            <a:rPr lang="it-IT" sz="1400" dirty="0"/>
            <a:t>Relazioni fondamentali tra macchine, problemi, informazioni e linguaggi. </a:t>
          </a:r>
        </a:p>
      </dgm:t>
    </dgm:pt>
    <dgm:pt modelId="{A8860D30-BDA8-4892-BD96-5DF9A50310E8}" type="parTrans" cxnId="{4CEB581F-F00F-41FA-8998-409C5CA18EFE}">
      <dgm:prSet/>
      <dgm:spPr/>
      <dgm:t>
        <a:bodyPr/>
        <a:lstStyle/>
        <a:p>
          <a:endParaRPr lang="it-IT"/>
        </a:p>
      </dgm:t>
    </dgm:pt>
    <dgm:pt modelId="{C2BF3E9A-A0F6-4054-98C0-9D79BC145EEB}" type="sibTrans" cxnId="{4CEB581F-F00F-41FA-8998-409C5CA18EFE}">
      <dgm:prSet/>
      <dgm:spPr/>
      <dgm:t>
        <a:bodyPr/>
        <a:lstStyle/>
        <a:p>
          <a:endParaRPr lang="it-IT"/>
        </a:p>
      </dgm:t>
    </dgm:pt>
    <dgm:pt modelId="{2A636551-8809-40E9-9A19-0C00CFBDCC2E}">
      <dgm:prSet custT="1"/>
      <dgm:spPr/>
      <dgm:t>
        <a:bodyPr/>
        <a:lstStyle/>
        <a:p>
          <a:r>
            <a:rPr lang="it-IT" sz="1400" dirty="0"/>
            <a:t>Analizzare e confrontare algoritmi diversi per la soluzione dello stesso problema.</a:t>
          </a:r>
        </a:p>
      </dgm:t>
    </dgm:pt>
    <dgm:pt modelId="{FC1A2535-8A54-4BE1-BCF0-DB98C4076B02}" type="parTrans" cxnId="{75D6004B-B5EA-4A08-87E8-E0DFC903A61A}">
      <dgm:prSet/>
      <dgm:spPr/>
      <dgm:t>
        <a:bodyPr/>
        <a:lstStyle/>
        <a:p>
          <a:endParaRPr lang="it-IT"/>
        </a:p>
      </dgm:t>
    </dgm:pt>
    <dgm:pt modelId="{AF97CE60-7693-4695-9A4D-B3B4556D1905}" type="sibTrans" cxnId="{75D6004B-B5EA-4A08-87E8-E0DFC903A61A}">
      <dgm:prSet/>
      <dgm:spPr/>
      <dgm:t>
        <a:bodyPr/>
        <a:lstStyle/>
        <a:p>
          <a:endParaRPr lang="it-IT"/>
        </a:p>
      </dgm:t>
    </dgm:pt>
    <dgm:pt modelId="{877D1254-81FA-42C5-B800-C4A038701478}">
      <dgm:prSet custT="1"/>
      <dgm:spPr/>
      <dgm:t>
        <a:bodyPr/>
        <a:lstStyle/>
        <a:p>
          <a:r>
            <a:rPr lang="it-IT" sz="1400" dirty="0"/>
            <a:t>Logica iterativa e ricorsiva.</a:t>
          </a:r>
        </a:p>
      </dgm:t>
    </dgm:pt>
    <dgm:pt modelId="{346D1E54-A7CF-4B7D-8743-050AC330AEA1}" type="parTrans" cxnId="{A78ADECF-2F9D-4D33-A038-785F3F1D8E99}">
      <dgm:prSet/>
      <dgm:spPr/>
      <dgm:t>
        <a:bodyPr/>
        <a:lstStyle/>
        <a:p>
          <a:endParaRPr lang="it-IT"/>
        </a:p>
      </dgm:t>
    </dgm:pt>
    <dgm:pt modelId="{D260C6E3-E2B0-412A-B9D1-116BCDB492A8}" type="sibTrans" cxnId="{A78ADECF-2F9D-4D33-A038-785F3F1D8E99}">
      <dgm:prSet/>
      <dgm:spPr/>
      <dgm:t>
        <a:bodyPr/>
        <a:lstStyle/>
        <a:p>
          <a:endParaRPr lang="it-IT"/>
        </a:p>
      </dgm:t>
    </dgm:pt>
    <dgm:pt modelId="{90F7B1F7-3A96-469B-A6E2-FC8E0EDD55FB}" type="pres">
      <dgm:prSet presAssocID="{AD71C46B-1064-4ECB-8E1E-7DBF627E3E33}" presName="Name0" presStyleCnt="0">
        <dgm:presLayoutVars>
          <dgm:dir/>
          <dgm:resizeHandles val="exact"/>
        </dgm:presLayoutVars>
      </dgm:prSet>
      <dgm:spPr/>
    </dgm:pt>
    <dgm:pt modelId="{94D56D5E-881F-43F5-980C-991155919B9C}" type="pres">
      <dgm:prSet presAssocID="{60790740-2178-4FE1-A66B-25B036DA2B4B}" presName="node" presStyleLbl="node1" presStyleIdx="0" presStyleCnt="3">
        <dgm:presLayoutVars>
          <dgm:bulletEnabled val="1"/>
        </dgm:presLayoutVars>
      </dgm:prSet>
      <dgm:spPr/>
    </dgm:pt>
    <dgm:pt modelId="{DA140F5A-866E-44F4-8E61-A78697EF15BC}" type="pres">
      <dgm:prSet presAssocID="{33E0C2F2-1604-4D3E-8963-630BA3B1704F}" presName="sibTrans" presStyleCnt="0"/>
      <dgm:spPr/>
    </dgm:pt>
    <dgm:pt modelId="{A85A7A6A-55DB-42DC-95F2-7477A3B380D4}" type="pres">
      <dgm:prSet presAssocID="{3BA82F01-7B81-4E65-AB45-21B769B7A937}" presName="node" presStyleLbl="node1" presStyleIdx="1" presStyleCnt="3">
        <dgm:presLayoutVars>
          <dgm:bulletEnabled val="1"/>
        </dgm:presLayoutVars>
      </dgm:prSet>
      <dgm:spPr/>
    </dgm:pt>
    <dgm:pt modelId="{F6C07312-0A92-4723-A201-1D9060174BC1}" type="pres">
      <dgm:prSet presAssocID="{A5B003D8-B92A-4F37-ABBA-AD8840AE6BE0}" presName="sibTrans" presStyleCnt="0"/>
      <dgm:spPr/>
    </dgm:pt>
    <dgm:pt modelId="{3FA56FEF-50C4-4745-A468-F2C74157292F}" type="pres">
      <dgm:prSet presAssocID="{B247721E-D2FB-4594-9F44-8AACD3F9AF39}" presName="node" presStyleLbl="node1" presStyleIdx="2" presStyleCnt="3">
        <dgm:presLayoutVars>
          <dgm:bulletEnabled val="1"/>
        </dgm:presLayoutVars>
      </dgm:prSet>
      <dgm:spPr/>
    </dgm:pt>
  </dgm:ptLst>
  <dgm:cxnLst>
    <dgm:cxn modelId="{4CEB581F-F00F-41FA-8998-409C5CA18EFE}" srcId="{B247721E-D2FB-4594-9F44-8AACD3F9AF39}" destId="{3ECC16C8-E0FE-4AAB-8F9C-20D11944EDAF}" srcOrd="0" destOrd="0" parTransId="{A8860D30-BDA8-4892-BD96-5DF9A50310E8}" sibTransId="{C2BF3E9A-A0F6-4054-98C0-9D79BC145EEB}"/>
    <dgm:cxn modelId="{013AA72B-CD8B-4F7A-B84F-0D2123FB43E8}" type="presOf" srcId="{3ECC16C8-E0FE-4AAB-8F9C-20D11944EDAF}" destId="{3FA56FEF-50C4-4745-A468-F2C74157292F}" srcOrd="0" destOrd="1" presId="urn:microsoft.com/office/officeart/2005/8/layout/hList6"/>
    <dgm:cxn modelId="{35D7142E-794E-49D1-828A-827EE8EC0847}" srcId="{3BA82F01-7B81-4E65-AB45-21B769B7A937}" destId="{CF7F8521-0B5C-4DB9-B5EA-98BB080C4FA9}" srcOrd="0" destOrd="0" parTransId="{00BDCF45-ACE7-4DC1-8DB9-5EE44635925D}" sibTransId="{0DC12DB2-AEDE-49DC-BBE4-A80515C72233}"/>
    <dgm:cxn modelId="{B6D23436-1D1D-4FAC-96EE-F4DD2F7590F9}" srcId="{AD71C46B-1064-4ECB-8E1E-7DBF627E3E33}" destId="{B247721E-D2FB-4594-9F44-8AACD3F9AF39}" srcOrd="2" destOrd="0" parTransId="{872AF2FC-BAC7-4FB2-9AE6-D71FD0024815}" sibTransId="{D9701905-5B9A-4707-B534-EE41919BA13B}"/>
    <dgm:cxn modelId="{75D6004B-B5EA-4A08-87E8-E0DFC903A61A}" srcId="{3BA82F01-7B81-4E65-AB45-21B769B7A937}" destId="{2A636551-8809-40E9-9A19-0C00CFBDCC2E}" srcOrd="1" destOrd="0" parTransId="{FC1A2535-8A54-4BE1-BCF0-DB98C4076B02}" sibTransId="{AF97CE60-7693-4695-9A4D-B3B4556D1905}"/>
    <dgm:cxn modelId="{A7D3BF53-2E6D-4DB1-9A66-1F7C3C46A9B7}" srcId="{AD71C46B-1064-4ECB-8E1E-7DBF627E3E33}" destId="{3BA82F01-7B81-4E65-AB45-21B769B7A937}" srcOrd="1" destOrd="0" parTransId="{5AD54AD8-AE61-4ED5-90F7-B3A9473A2FBC}" sibTransId="{A5B003D8-B92A-4F37-ABBA-AD8840AE6BE0}"/>
    <dgm:cxn modelId="{E5F96B7C-FEF6-468B-91DC-03134C6FD9CC}" srcId="{60790740-2178-4FE1-A66B-25B036DA2B4B}" destId="{32427AF5-5DF4-4F95-B0AF-BABBD3813433}" srcOrd="0" destOrd="0" parTransId="{4A926D9E-2937-4BB1-A782-9A69044424C9}" sibTransId="{1E725E49-07B2-4AE5-9681-C9074750307F}"/>
    <dgm:cxn modelId="{5E19E692-5811-42DB-9AAE-30889FA8DB1B}" srcId="{AD71C46B-1064-4ECB-8E1E-7DBF627E3E33}" destId="{60790740-2178-4FE1-A66B-25B036DA2B4B}" srcOrd="0" destOrd="0" parTransId="{4855D24D-E7EC-465C-9861-AD21E96EBF7E}" sibTransId="{33E0C2F2-1604-4D3E-8963-630BA3B1704F}"/>
    <dgm:cxn modelId="{784C7AA1-609E-4226-A10C-FC016B9C74FE}" type="presOf" srcId="{877D1254-81FA-42C5-B800-C4A038701478}" destId="{3FA56FEF-50C4-4745-A468-F2C74157292F}" srcOrd="0" destOrd="2" presId="urn:microsoft.com/office/officeart/2005/8/layout/hList6"/>
    <dgm:cxn modelId="{C5520DBE-E103-410B-B614-31BD26676049}" type="presOf" srcId="{2A636551-8809-40E9-9A19-0C00CFBDCC2E}" destId="{A85A7A6A-55DB-42DC-95F2-7477A3B380D4}" srcOrd="0" destOrd="2" presId="urn:microsoft.com/office/officeart/2005/8/layout/hList6"/>
    <dgm:cxn modelId="{E68507C4-C615-41E7-BDC1-06D7159EDFBE}" type="presOf" srcId="{B247721E-D2FB-4594-9F44-8AACD3F9AF39}" destId="{3FA56FEF-50C4-4745-A468-F2C74157292F}" srcOrd="0" destOrd="0" presId="urn:microsoft.com/office/officeart/2005/8/layout/hList6"/>
    <dgm:cxn modelId="{6CFC94C7-4A9C-43F3-A006-D9DF59CD8FA1}" type="presOf" srcId="{3BA82F01-7B81-4E65-AB45-21B769B7A937}" destId="{A85A7A6A-55DB-42DC-95F2-7477A3B380D4}" srcOrd="0" destOrd="0" presId="urn:microsoft.com/office/officeart/2005/8/layout/hList6"/>
    <dgm:cxn modelId="{6162A8CA-C14A-4F00-B739-4BB97681BD02}" type="presOf" srcId="{CF7F8521-0B5C-4DB9-B5EA-98BB080C4FA9}" destId="{A85A7A6A-55DB-42DC-95F2-7477A3B380D4}" srcOrd="0" destOrd="1" presId="urn:microsoft.com/office/officeart/2005/8/layout/hList6"/>
    <dgm:cxn modelId="{A78ADECF-2F9D-4D33-A038-785F3F1D8E99}" srcId="{B247721E-D2FB-4594-9F44-8AACD3F9AF39}" destId="{877D1254-81FA-42C5-B800-C4A038701478}" srcOrd="1" destOrd="0" parTransId="{346D1E54-A7CF-4B7D-8743-050AC330AEA1}" sibTransId="{D260C6E3-E2B0-412A-B9D1-116BCDB492A8}"/>
    <dgm:cxn modelId="{EFC9FBDD-C418-4ECA-AABB-89705B8CD5A9}" type="presOf" srcId="{AD71C46B-1064-4ECB-8E1E-7DBF627E3E33}" destId="{90F7B1F7-3A96-469B-A6E2-FC8E0EDD55FB}" srcOrd="0" destOrd="0" presId="urn:microsoft.com/office/officeart/2005/8/layout/hList6"/>
    <dgm:cxn modelId="{411ABBE4-4775-457C-AC4E-05E8E127365F}" type="presOf" srcId="{32427AF5-5DF4-4F95-B0AF-BABBD3813433}" destId="{94D56D5E-881F-43F5-980C-991155919B9C}" srcOrd="0" destOrd="1" presId="urn:microsoft.com/office/officeart/2005/8/layout/hList6"/>
    <dgm:cxn modelId="{6F61A3E5-63CF-4450-BA7B-9DF52634F651}" type="presOf" srcId="{60790740-2178-4FE1-A66B-25B036DA2B4B}" destId="{94D56D5E-881F-43F5-980C-991155919B9C}" srcOrd="0" destOrd="0" presId="urn:microsoft.com/office/officeart/2005/8/layout/hList6"/>
    <dgm:cxn modelId="{FFD332FC-A588-4D30-B2CF-D06E355FCFDC}" type="presParOf" srcId="{90F7B1F7-3A96-469B-A6E2-FC8E0EDD55FB}" destId="{94D56D5E-881F-43F5-980C-991155919B9C}" srcOrd="0" destOrd="0" presId="urn:microsoft.com/office/officeart/2005/8/layout/hList6"/>
    <dgm:cxn modelId="{7C1047D2-0DFB-44B3-804B-37766742142C}" type="presParOf" srcId="{90F7B1F7-3A96-469B-A6E2-FC8E0EDD55FB}" destId="{DA140F5A-866E-44F4-8E61-A78697EF15BC}" srcOrd="1" destOrd="0" presId="urn:microsoft.com/office/officeart/2005/8/layout/hList6"/>
    <dgm:cxn modelId="{5B0E8C08-CA25-473F-8746-0F394CFDC67C}" type="presParOf" srcId="{90F7B1F7-3A96-469B-A6E2-FC8E0EDD55FB}" destId="{A85A7A6A-55DB-42DC-95F2-7477A3B380D4}" srcOrd="2" destOrd="0" presId="urn:microsoft.com/office/officeart/2005/8/layout/hList6"/>
    <dgm:cxn modelId="{7C3B30A2-5A91-481F-A56B-4DBF88E354E1}" type="presParOf" srcId="{90F7B1F7-3A96-469B-A6E2-FC8E0EDD55FB}" destId="{F6C07312-0A92-4723-A201-1D9060174BC1}" srcOrd="3" destOrd="0" presId="urn:microsoft.com/office/officeart/2005/8/layout/hList6"/>
    <dgm:cxn modelId="{65EE1BDA-F512-4D56-B62F-A43EF23B3F77}" type="presParOf" srcId="{90F7B1F7-3A96-469B-A6E2-FC8E0EDD55FB}" destId="{3FA56FEF-50C4-4745-A468-F2C74157292F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71C46B-1064-4ECB-8E1E-7DBF627E3E33}" type="doc">
      <dgm:prSet loTypeId="urn:microsoft.com/office/officeart/2005/8/layout/hList2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60790740-2178-4FE1-A66B-25B036DA2B4B}">
      <dgm:prSet phldrT="[Testo]"/>
      <dgm:spPr/>
      <dgm:t>
        <a:bodyPr/>
        <a:lstStyle/>
        <a:p>
          <a:r>
            <a:rPr lang="it-IT"/>
            <a:t>Competenze</a:t>
          </a:r>
        </a:p>
      </dgm:t>
    </dgm:pt>
    <dgm:pt modelId="{4855D24D-E7EC-465C-9861-AD21E96EBF7E}" type="parTrans" cxnId="{5E19E692-5811-42DB-9AAE-30889FA8DB1B}">
      <dgm:prSet/>
      <dgm:spPr/>
      <dgm:t>
        <a:bodyPr/>
        <a:lstStyle/>
        <a:p>
          <a:endParaRPr lang="it-IT"/>
        </a:p>
      </dgm:t>
    </dgm:pt>
    <dgm:pt modelId="{33E0C2F2-1604-4D3E-8963-630BA3B1704F}" type="sibTrans" cxnId="{5E19E692-5811-42DB-9AAE-30889FA8DB1B}">
      <dgm:prSet/>
      <dgm:spPr/>
      <dgm:t>
        <a:bodyPr/>
        <a:lstStyle/>
        <a:p>
          <a:endParaRPr lang="it-IT"/>
        </a:p>
      </dgm:t>
    </dgm:pt>
    <dgm:pt modelId="{B247721E-D2FB-4594-9F44-8AACD3F9AF39}">
      <dgm:prSet phldrT="[Testo]"/>
      <dgm:spPr/>
      <dgm:t>
        <a:bodyPr/>
        <a:lstStyle/>
        <a:p>
          <a:r>
            <a:rPr lang="it-IT" dirty="0"/>
            <a:t>Conoscenze</a:t>
          </a:r>
        </a:p>
      </dgm:t>
    </dgm:pt>
    <dgm:pt modelId="{872AF2FC-BAC7-4FB2-9AE6-D71FD0024815}" type="parTrans" cxnId="{B6D23436-1D1D-4FAC-96EE-F4DD2F7590F9}">
      <dgm:prSet/>
      <dgm:spPr/>
      <dgm:t>
        <a:bodyPr/>
        <a:lstStyle/>
        <a:p>
          <a:endParaRPr lang="it-IT"/>
        </a:p>
      </dgm:t>
    </dgm:pt>
    <dgm:pt modelId="{D9701905-5B9A-4707-B534-EE41919BA13B}" type="sibTrans" cxnId="{B6D23436-1D1D-4FAC-96EE-F4DD2F7590F9}">
      <dgm:prSet/>
      <dgm:spPr/>
      <dgm:t>
        <a:bodyPr/>
        <a:lstStyle/>
        <a:p>
          <a:endParaRPr lang="it-IT"/>
        </a:p>
      </dgm:t>
    </dgm:pt>
    <dgm:pt modelId="{3ECC16C8-E0FE-4AAB-8F9C-20D11944EDAF}">
      <dgm:prSet phldrT="[Testo]"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Concetti di base della ricorsione (caso base e caso ricorsivo)</a:t>
          </a:r>
        </a:p>
      </dgm:t>
    </dgm:pt>
    <dgm:pt modelId="{A8860D30-BDA8-4892-BD96-5DF9A50310E8}" type="parTrans" cxnId="{4CEB581F-F00F-41FA-8998-409C5CA18EFE}">
      <dgm:prSet/>
      <dgm:spPr/>
      <dgm:t>
        <a:bodyPr/>
        <a:lstStyle/>
        <a:p>
          <a:endParaRPr lang="it-IT"/>
        </a:p>
      </dgm:t>
    </dgm:pt>
    <dgm:pt modelId="{C2BF3E9A-A0F6-4054-98C0-9D79BC145EEB}" type="sibTrans" cxnId="{4CEB581F-F00F-41FA-8998-409C5CA18EFE}">
      <dgm:prSet/>
      <dgm:spPr/>
      <dgm:t>
        <a:bodyPr/>
        <a:lstStyle/>
        <a:p>
          <a:endParaRPr lang="it-IT"/>
        </a:p>
      </dgm:t>
    </dgm:pt>
    <dgm:pt modelId="{32427AF5-5DF4-4F95-B0AF-BABBD3813433}">
      <dgm:prSet phldrT="[Testo]" custT="1"/>
      <dgm:spPr/>
      <dgm:t>
        <a:bodyPr/>
        <a:lstStyle/>
        <a:p>
          <a:pPr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dirty="0">
              <a:solidFill>
                <a:schemeClr val="bg1"/>
              </a:solidFill>
              <a:latin typeface="+mn-lt"/>
            </a:rPr>
            <a:t>Comprendere e applicare i concetti di base della ricorsione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1E725E49-07B2-4AE5-9681-C9074750307F}" type="sibTrans" cxnId="{E5F96B7C-FEF6-468B-91DC-03134C6FD9CC}">
      <dgm:prSet/>
      <dgm:spPr/>
      <dgm:t>
        <a:bodyPr/>
        <a:lstStyle/>
        <a:p>
          <a:endParaRPr lang="it-IT"/>
        </a:p>
      </dgm:t>
    </dgm:pt>
    <dgm:pt modelId="{4A926D9E-2937-4BB1-A782-9A69044424C9}" type="parTrans" cxnId="{E5F96B7C-FEF6-468B-91DC-03134C6FD9CC}">
      <dgm:prSet/>
      <dgm:spPr/>
      <dgm:t>
        <a:bodyPr/>
        <a:lstStyle/>
        <a:p>
          <a:endParaRPr lang="it-IT"/>
        </a:p>
      </dgm:t>
    </dgm:pt>
    <dgm:pt modelId="{13F70DFF-C7A0-407C-AC21-070E55F944CC}">
      <dgm:prSet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Implementare funzioni ricorsive in linguaggio C</a:t>
          </a:r>
        </a:p>
      </dgm:t>
    </dgm:pt>
    <dgm:pt modelId="{4941D08C-7E17-45A5-ADD8-E7FAEC815B5C}" type="parTrans" cxnId="{CFCFBACE-DDA1-4A8C-BF2F-1673FAABFA62}">
      <dgm:prSet/>
      <dgm:spPr/>
      <dgm:t>
        <a:bodyPr/>
        <a:lstStyle/>
        <a:p>
          <a:endParaRPr lang="it-IT"/>
        </a:p>
      </dgm:t>
    </dgm:pt>
    <dgm:pt modelId="{F354307E-F3AF-4D06-838F-BF8D2A25BA6F}" type="sibTrans" cxnId="{CFCFBACE-DDA1-4A8C-BF2F-1673FAABFA62}">
      <dgm:prSet/>
      <dgm:spPr/>
      <dgm:t>
        <a:bodyPr/>
        <a:lstStyle/>
        <a:p>
          <a:endParaRPr lang="it-IT"/>
        </a:p>
      </dgm:t>
    </dgm:pt>
    <dgm:pt modelId="{26C16A82-A201-48D1-B1B2-5BE7846D8918}">
      <dgm:prSet/>
      <dgm:spPr/>
      <dgm:t>
        <a:bodyPr/>
        <a:lstStyle/>
        <a:p>
          <a:r>
            <a:rPr lang="it-IT" dirty="0"/>
            <a:t>Abilità</a:t>
          </a:r>
        </a:p>
      </dgm:t>
    </dgm:pt>
    <dgm:pt modelId="{BDE0BBAF-B636-4410-B53A-6A6E673F753B}" type="parTrans" cxnId="{8346B372-C6D0-4383-A6E7-FB3F53E2BD6D}">
      <dgm:prSet/>
      <dgm:spPr/>
      <dgm:t>
        <a:bodyPr/>
        <a:lstStyle/>
        <a:p>
          <a:endParaRPr lang="it-IT"/>
        </a:p>
      </dgm:t>
    </dgm:pt>
    <dgm:pt modelId="{39928E06-C299-44D5-8D47-F599189C5653}" type="sibTrans" cxnId="{8346B372-C6D0-4383-A6E7-FB3F53E2BD6D}">
      <dgm:prSet/>
      <dgm:spPr/>
      <dgm:t>
        <a:bodyPr/>
        <a:lstStyle/>
        <a:p>
          <a:endParaRPr lang="it-IT"/>
        </a:p>
      </dgm:t>
    </dgm:pt>
    <dgm:pt modelId="{BFD70C46-8F07-4094-AA78-26102D04442D}">
      <dgm:prSet custT="1"/>
      <dgm:spPr/>
      <dgm:t>
        <a:bodyPr/>
        <a:lstStyle/>
        <a:p>
          <a:pPr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dirty="0">
              <a:solidFill>
                <a:schemeClr val="bg1"/>
              </a:solidFill>
              <a:latin typeface="+mn-lt"/>
            </a:rPr>
            <a:t>Analizzare e confrontare algoritmi iterativi e ricorsivi</a:t>
          </a:r>
        </a:p>
      </dgm:t>
    </dgm:pt>
    <dgm:pt modelId="{CD845003-A286-414C-97B8-DCF6F321365F}" type="parTrans" cxnId="{FA8A3B8B-1944-4083-821F-A0DF14E29C22}">
      <dgm:prSet/>
      <dgm:spPr/>
      <dgm:t>
        <a:bodyPr/>
        <a:lstStyle/>
        <a:p>
          <a:endParaRPr lang="it-IT"/>
        </a:p>
      </dgm:t>
    </dgm:pt>
    <dgm:pt modelId="{3E671A83-BBE1-48F9-A93A-24C26014CB25}" type="sibTrans" cxnId="{FA8A3B8B-1944-4083-821F-A0DF14E29C22}">
      <dgm:prSet/>
      <dgm:spPr/>
      <dgm:t>
        <a:bodyPr/>
        <a:lstStyle/>
        <a:p>
          <a:endParaRPr lang="it-IT"/>
        </a:p>
      </dgm:t>
    </dgm:pt>
    <dgm:pt modelId="{46C2C8C5-410F-4614-8CAD-3AA4F0C24983}">
      <dgm:prSet custT="1"/>
      <dgm:spPr/>
      <dgm:t>
        <a:bodyPr/>
        <a:lstStyle/>
        <a:p>
          <a:pPr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dirty="0">
              <a:solidFill>
                <a:schemeClr val="bg1"/>
              </a:solidFill>
              <a:latin typeface="+mn-lt"/>
            </a:rPr>
            <a:t>Sviluppare algoritmi utilizzando la ricorsione</a:t>
          </a:r>
        </a:p>
      </dgm:t>
    </dgm:pt>
    <dgm:pt modelId="{48331559-D000-48DB-B57C-40BFADD8E215}" type="parTrans" cxnId="{B8CEACD0-4CDF-4ABF-B563-2306A1F3292B}">
      <dgm:prSet/>
      <dgm:spPr/>
      <dgm:t>
        <a:bodyPr/>
        <a:lstStyle/>
        <a:p>
          <a:endParaRPr lang="it-IT"/>
        </a:p>
      </dgm:t>
    </dgm:pt>
    <dgm:pt modelId="{3AF989B1-1DFB-48E7-B3A5-55857CE3BE31}" type="sibTrans" cxnId="{B8CEACD0-4CDF-4ABF-B563-2306A1F3292B}">
      <dgm:prSet/>
      <dgm:spPr/>
      <dgm:t>
        <a:bodyPr/>
        <a:lstStyle/>
        <a:p>
          <a:endParaRPr lang="it-IT"/>
        </a:p>
      </dgm:t>
    </dgm:pt>
    <dgm:pt modelId="{773400C4-5F44-4FE3-ABFF-EAA5A05AB70E}">
      <dgm:prSet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Risolvere problemi utilizzando tecniche ricorsive</a:t>
          </a:r>
        </a:p>
      </dgm:t>
    </dgm:pt>
    <dgm:pt modelId="{DD9318E9-619E-442E-A676-D16A926A4A5D}" type="parTrans" cxnId="{6B773E16-C542-4F07-B1F6-48C3F6EEC031}">
      <dgm:prSet/>
      <dgm:spPr/>
      <dgm:t>
        <a:bodyPr/>
        <a:lstStyle/>
        <a:p>
          <a:endParaRPr lang="it-IT"/>
        </a:p>
      </dgm:t>
    </dgm:pt>
    <dgm:pt modelId="{00083210-5E5B-4487-871A-62FFB5F78F32}" type="sibTrans" cxnId="{6B773E16-C542-4F07-B1F6-48C3F6EEC031}">
      <dgm:prSet/>
      <dgm:spPr/>
      <dgm:t>
        <a:bodyPr/>
        <a:lstStyle/>
        <a:p>
          <a:endParaRPr lang="it-IT"/>
        </a:p>
      </dgm:t>
    </dgm:pt>
    <dgm:pt modelId="{FAAF1FD1-1D5F-4708-A36D-26F45DE83DA2}">
      <dgm:prSet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Vantaggi e svantaggi della ricorsione</a:t>
          </a:r>
        </a:p>
      </dgm:t>
    </dgm:pt>
    <dgm:pt modelId="{274FB1E3-A03B-43A1-8402-57A9D8868C9D}" type="parTrans" cxnId="{1EB807AC-BBE7-4A2A-9ECD-FF0565D0C1F5}">
      <dgm:prSet/>
      <dgm:spPr/>
      <dgm:t>
        <a:bodyPr/>
        <a:lstStyle/>
        <a:p>
          <a:endParaRPr lang="it-IT"/>
        </a:p>
      </dgm:t>
    </dgm:pt>
    <dgm:pt modelId="{950DF235-9D23-45E0-8D5A-89BA1072879C}" type="sibTrans" cxnId="{1EB807AC-BBE7-4A2A-9ECD-FF0565D0C1F5}">
      <dgm:prSet/>
      <dgm:spPr/>
      <dgm:t>
        <a:bodyPr/>
        <a:lstStyle/>
        <a:p>
          <a:endParaRPr lang="it-IT"/>
        </a:p>
      </dgm:t>
    </dgm:pt>
    <dgm:pt modelId="{5F782CA8-F0AE-49C5-9F93-A111BFDB70A9}">
      <dgm:prSet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Esempi classici di problemi risolvibili con la ricorsione (fattoriale, Fibonacci, ricerca binaria, ecc.)</a:t>
          </a:r>
        </a:p>
      </dgm:t>
    </dgm:pt>
    <dgm:pt modelId="{3EAA05C1-D5E1-45FD-A14C-58C14B4CD320}" type="parTrans" cxnId="{B73A0CE5-577C-4CC0-8503-404BB3FD95EA}">
      <dgm:prSet/>
      <dgm:spPr/>
      <dgm:t>
        <a:bodyPr/>
        <a:lstStyle/>
        <a:p>
          <a:endParaRPr lang="it-IT"/>
        </a:p>
      </dgm:t>
    </dgm:pt>
    <dgm:pt modelId="{34DB8200-BA43-44FD-B80E-8B06E9C9FE86}" type="sibTrans" cxnId="{B73A0CE5-577C-4CC0-8503-404BB3FD95EA}">
      <dgm:prSet/>
      <dgm:spPr/>
      <dgm:t>
        <a:bodyPr/>
        <a:lstStyle/>
        <a:p>
          <a:endParaRPr lang="it-IT"/>
        </a:p>
      </dgm:t>
    </dgm:pt>
    <dgm:pt modelId="{4CAEE67C-76ED-4DEE-9E7E-18B6327206CF}" type="pres">
      <dgm:prSet presAssocID="{AD71C46B-1064-4ECB-8E1E-7DBF627E3E33}" presName="linearFlow" presStyleCnt="0">
        <dgm:presLayoutVars>
          <dgm:dir/>
          <dgm:animLvl val="lvl"/>
          <dgm:resizeHandles/>
        </dgm:presLayoutVars>
      </dgm:prSet>
      <dgm:spPr/>
    </dgm:pt>
    <dgm:pt modelId="{3A04E768-FCF7-4C2C-A883-3677DFD051F9}" type="pres">
      <dgm:prSet presAssocID="{60790740-2178-4FE1-A66B-25B036DA2B4B}" presName="compositeNode" presStyleCnt="0">
        <dgm:presLayoutVars>
          <dgm:bulletEnabled val="1"/>
        </dgm:presLayoutVars>
      </dgm:prSet>
      <dgm:spPr/>
    </dgm:pt>
    <dgm:pt modelId="{83B6DB69-C759-464F-9F1C-B5DF6F920464}" type="pres">
      <dgm:prSet presAssocID="{60790740-2178-4FE1-A66B-25B036DA2B4B}" presName="image" presStyleLbl="fgImgPlace1" presStyleIdx="0" presStyleCnt="3" custScaleX="57526" custScaleY="57526" custLinFactNeighborX="-10949" custLinFactNeighborY="-1211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26E469-F92B-4D5D-BCB9-2D06D585F1B8}" type="pres">
      <dgm:prSet presAssocID="{60790740-2178-4FE1-A66B-25B036DA2B4B}" presName="childNode" presStyleLbl="node1" presStyleIdx="0" presStyleCnt="3" custScaleY="111956" custLinFactNeighborY="-5256">
        <dgm:presLayoutVars>
          <dgm:bulletEnabled val="1"/>
        </dgm:presLayoutVars>
      </dgm:prSet>
      <dgm:spPr/>
    </dgm:pt>
    <dgm:pt modelId="{960457B9-FD4D-44EC-8556-C895D1023822}" type="pres">
      <dgm:prSet presAssocID="{60790740-2178-4FE1-A66B-25B036DA2B4B}" presName="parentNode" presStyleLbl="revTx" presStyleIdx="0" presStyleCnt="3" custLinFactNeighborY="-5256">
        <dgm:presLayoutVars>
          <dgm:chMax val="0"/>
          <dgm:bulletEnabled val="1"/>
        </dgm:presLayoutVars>
      </dgm:prSet>
      <dgm:spPr/>
    </dgm:pt>
    <dgm:pt modelId="{833FD362-7CE2-4FB8-AFF3-8FEE8E793498}" type="pres">
      <dgm:prSet presAssocID="{33E0C2F2-1604-4D3E-8963-630BA3B1704F}" presName="sibTrans" presStyleCnt="0"/>
      <dgm:spPr/>
    </dgm:pt>
    <dgm:pt modelId="{791E77A7-6CF9-4F6C-875B-C0F8A95EA1DB}" type="pres">
      <dgm:prSet presAssocID="{26C16A82-A201-48D1-B1B2-5BE7846D8918}" presName="compositeNode" presStyleCnt="0">
        <dgm:presLayoutVars>
          <dgm:bulletEnabled val="1"/>
        </dgm:presLayoutVars>
      </dgm:prSet>
      <dgm:spPr/>
    </dgm:pt>
    <dgm:pt modelId="{9BB7C044-C7C7-4EBB-9EA4-50FD80C3B49C}" type="pres">
      <dgm:prSet presAssocID="{26C16A82-A201-48D1-B1B2-5BE7846D8918}" presName="image" presStyleLbl="fgImgPlace1" presStyleIdx="1" presStyleCnt="3" custScaleX="57606" custScaleY="57606" custLinFactNeighborX="-28522" custLinFactNeighborY="-8706"/>
      <dgm:spPr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5ABCE7CF-0418-4B5C-B144-9D345F3D4538}" type="pres">
      <dgm:prSet presAssocID="{26C16A82-A201-48D1-B1B2-5BE7846D8918}" presName="childNode" presStyleLbl="node1" presStyleIdx="1" presStyleCnt="3" custScaleX="112443" custScaleY="110230" custLinFactNeighborY="-5256">
        <dgm:presLayoutVars>
          <dgm:bulletEnabled val="1"/>
        </dgm:presLayoutVars>
      </dgm:prSet>
      <dgm:spPr/>
    </dgm:pt>
    <dgm:pt modelId="{B811BCCD-0518-4914-8E9B-C04C9D3E7B6B}" type="pres">
      <dgm:prSet presAssocID="{26C16A82-A201-48D1-B1B2-5BE7846D8918}" presName="parentNode" presStyleLbl="revTx" presStyleIdx="1" presStyleCnt="3" custLinFactNeighborX="-27820" custLinFactNeighborY="-3772">
        <dgm:presLayoutVars>
          <dgm:chMax val="0"/>
          <dgm:bulletEnabled val="1"/>
        </dgm:presLayoutVars>
      </dgm:prSet>
      <dgm:spPr/>
    </dgm:pt>
    <dgm:pt modelId="{F986F5C9-2AC9-45A1-BAEC-296331C3ECAC}" type="pres">
      <dgm:prSet presAssocID="{39928E06-C299-44D5-8D47-F599189C5653}" presName="sibTrans" presStyleCnt="0"/>
      <dgm:spPr/>
    </dgm:pt>
    <dgm:pt modelId="{86A25EFE-DF4D-4565-A3AC-FAFB70884E0F}" type="pres">
      <dgm:prSet presAssocID="{B247721E-D2FB-4594-9F44-8AACD3F9AF39}" presName="compositeNode" presStyleCnt="0">
        <dgm:presLayoutVars>
          <dgm:bulletEnabled val="1"/>
        </dgm:presLayoutVars>
      </dgm:prSet>
      <dgm:spPr/>
    </dgm:pt>
    <dgm:pt modelId="{AA659395-3EFF-4868-B14C-2B8D092B5DB0}" type="pres">
      <dgm:prSet presAssocID="{B247721E-D2FB-4594-9F44-8AACD3F9AF39}" presName="image" presStyleLbl="fgImgPlace1" presStyleIdx="2" presStyleCnt="3" custScaleX="55422" custScaleY="55422" custLinFactNeighborX="-42314" custLinFactNeighborY="-3989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1126F955-58C1-40E2-8DC4-ECE909614098}" type="pres">
      <dgm:prSet presAssocID="{B247721E-D2FB-4594-9F44-8AACD3F9AF39}" presName="childNode" presStyleLbl="node1" presStyleIdx="2" presStyleCnt="3" custScaleX="119875" custScaleY="107382" custLinFactNeighborY="-5256">
        <dgm:presLayoutVars>
          <dgm:bulletEnabled val="1"/>
        </dgm:presLayoutVars>
      </dgm:prSet>
      <dgm:spPr/>
    </dgm:pt>
    <dgm:pt modelId="{618A0D54-C39A-4B9A-9303-A2F9FA989CD6}" type="pres">
      <dgm:prSet presAssocID="{B247721E-D2FB-4594-9F44-8AACD3F9AF39}" presName="parentNode" presStyleLbl="revTx" presStyleIdx="2" presStyleCnt="3" custLinFactNeighborX="-53220" custLinFactNeighborY="-6227">
        <dgm:presLayoutVars>
          <dgm:chMax val="0"/>
          <dgm:bulletEnabled val="1"/>
        </dgm:presLayoutVars>
      </dgm:prSet>
      <dgm:spPr/>
    </dgm:pt>
  </dgm:ptLst>
  <dgm:cxnLst>
    <dgm:cxn modelId="{6B773E16-C542-4F07-B1F6-48C3F6EEC031}" srcId="{26C16A82-A201-48D1-B1B2-5BE7846D8918}" destId="{773400C4-5F44-4FE3-ABFF-EAA5A05AB70E}" srcOrd="1" destOrd="0" parTransId="{DD9318E9-619E-442E-A676-D16A926A4A5D}" sibTransId="{00083210-5E5B-4487-871A-62FFB5F78F32}"/>
    <dgm:cxn modelId="{4CEB581F-F00F-41FA-8998-409C5CA18EFE}" srcId="{B247721E-D2FB-4594-9F44-8AACD3F9AF39}" destId="{3ECC16C8-E0FE-4AAB-8F9C-20D11944EDAF}" srcOrd="0" destOrd="0" parTransId="{A8860D30-BDA8-4892-BD96-5DF9A50310E8}" sibTransId="{C2BF3E9A-A0F6-4054-98C0-9D79BC145EEB}"/>
    <dgm:cxn modelId="{14566F22-34F0-4A67-A7FB-9F2FB570A7DB}" type="presOf" srcId="{26C16A82-A201-48D1-B1B2-5BE7846D8918}" destId="{B811BCCD-0518-4914-8E9B-C04C9D3E7B6B}" srcOrd="0" destOrd="0" presId="urn:microsoft.com/office/officeart/2005/8/layout/hList2"/>
    <dgm:cxn modelId="{A38AA326-7D02-4DFF-9B9A-D9DE1BC318F5}" type="presOf" srcId="{3ECC16C8-E0FE-4AAB-8F9C-20D11944EDAF}" destId="{1126F955-58C1-40E2-8DC4-ECE909614098}" srcOrd="0" destOrd="0" presId="urn:microsoft.com/office/officeart/2005/8/layout/hList2"/>
    <dgm:cxn modelId="{B6D23436-1D1D-4FAC-96EE-F4DD2F7590F9}" srcId="{AD71C46B-1064-4ECB-8E1E-7DBF627E3E33}" destId="{B247721E-D2FB-4594-9F44-8AACD3F9AF39}" srcOrd="2" destOrd="0" parTransId="{872AF2FC-BAC7-4FB2-9AE6-D71FD0024815}" sibTransId="{D9701905-5B9A-4707-B534-EE41919BA13B}"/>
    <dgm:cxn modelId="{7E15BD5B-BFA2-497E-9D41-F18DB2AAAF58}" type="presOf" srcId="{5F782CA8-F0AE-49C5-9F93-A111BFDB70A9}" destId="{1126F955-58C1-40E2-8DC4-ECE909614098}" srcOrd="0" destOrd="2" presId="urn:microsoft.com/office/officeart/2005/8/layout/hList2"/>
    <dgm:cxn modelId="{F39A1661-BCBB-4621-8A36-6BFA3D64C964}" type="presOf" srcId="{BFD70C46-8F07-4094-AA78-26102D04442D}" destId="{B926E469-F92B-4D5D-BCB9-2D06D585F1B8}" srcOrd="0" destOrd="1" presId="urn:microsoft.com/office/officeart/2005/8/layout/hList2"/>
    <dgm:cxn modelId="{2D7D9570-9FAC-40FF-94CB-81F991AFE393}" type="presOf" srcId="{13F70DFF-C7A0-407C-AC21-070E55F944CC}" destId="{5ABCE7CF-0418-4B5C-B144-9D345F3D4538}" srcOrd="0" destOrd="0" presId="urn:microsoft.com/office/officeart/2005/8/layout/hList2"/>
    <dgm:cxn modelId="{8346B372-C6D0-4383-A6E7-FB3F53E2BD6D}" srcId="{AD71C46B-1064-4ECB-8E1E-7DBF627E3E33}" destId="{26C16A82-A201-48D1-B1B2-5BE7846D8918}" srcOrd="1" destOrd="0" parTransId="{BDE0BBAF-B636-4410-B53A-6A6E673F753B}" sibTransId="{39928E06-C299-44D5-8D47-F599189C5653}"/>
    <dgm:cxn modelId="{E5F96B7C-FEF6-468B-91DC-03134C6FD9CC}" srcId="{60790740-2178-4FE1-A66B-25B036DA2B4B}" destId="{32427AF5-5DF4-4F95-B0AF-BABBD3813433}" srcOrd="0" destOrd="0" parTransId="{4A926D9E-2937-4BB1-A782-9A69044424C9}" sibTransId="{1E725E49-07B2-4AE5-9681-C9074750307F}"/>
    <dgm:cxn modelId="{FA8A3B8B-1944-4083-821F-A0DF14E29C22}" srcId="{60790740-2178-4FE1-A66B-25B036DA2B4B}" destId="{BFD70C46-8F07-4094-AA78-26102D04442D}" srcOrd="1" destOrd="0" parTransId="{CD845003-A286-414C-97B8-DCF6F321365F}" sibTransId="{3E671A83-BBE1-48F9-A93A-24C26014CB25}"/>
    <dgm:cxn modelId="{5E19E692-5811-42DB-9AAE-30889FA8DB1B}" srcId="{AD71C46B-1064-4ECB-8E1E-7DBF627E3E33}" destId="{60790740-2178-4FE1-A66B-25B036DA2B4B}" srcOrd="0" destOrd="0" parTransId="{4855D24D-E7EC-465C-9861-AD21E96EBF7E}" sibTransId="{33E0C2F2-1604-4D3E-8963-630BA3B1704F}"/>
    <dgm:cxn modelId="{69D10FA0-2AA9-42E1-BA63-FABD36766227}" type="presOf" srcId="{FAAF1FD1-1D5F-4708-A36D-26F45DE83DA2}" destId="{1126F955-58C1-40E2-8DC4-ECE909614098}" srcOrd="0" destOrd="1" presId="urn:microsoft.com/office/officeart/2005/8/layout/hList2"/>
    <dgm:cxn modelId="{63A239A3-184C-4D2D-B991-F47EF67EA03D}" type="presOf" srcId="{46C2C8C5-410F-4614-8CAD-3AA4F0C24983}" destId="{B926E469-F92B-4D5D-BCB9-2D06D585F1B8}" srcOrd="0" destOrd="2" presId="urn:microsoft.com/office/officeart/2005/8/layout/hList2"/>
    <dgm:cxn modelId="{1EB807AC-BBE7-4A2A-9ECD-FF0565D0C1F5}" srcId="{B247721E-D2FB-4594-9F44-8AACD3F9AF39}" destId="{FAAF1FD1-1D5F-4708-A36D-26F45DE83DA2}" srcOrd="1" destOrd="0" parTransId="{274FB1E3-A03B-43A1-8402-57A9D8868C9D}" sibTransId="{950DF235-9D23-45E0-8D5A-89BA1072879C}"/>
    <dgm:cxn modelId="{A31D9DB0-3ED8-4913-9260-1344264373D2}" type="presOf" srcId="{773400C4-5F44-4FE3-ABFF-EAA5A05AB70E}" destId="{5ABCE7CF-0418-4B5C-B144-9D345F3D4538}" srcOrd="0" destOrd="1" presId="urn:microsoft.com/office/officeart/2005/8/layout/hList2"/>
    <dgm:cxn modelId="{140E58B2-8651-43D9-88E9-24035A6786E8}" type="presOf" srcId="{B247721E-D2FB-4594-9F44-8AACD3F9AF39}" destId="{618A0D54-C39A-4B9A-9303-A2F9FA989CD6}" srcOrd="0" destOrd="0" presId="urn:microsoft.com/office/officeart/2005/8/layout/hList2"/>
    <dgm:cxn modelId="{839FD5B3-D63B-4BA6-B951-58CD07F275F6}" type="presOf" srcId="{AD71C46B-1064-4ECB-8E1E-7DBF627E3E33}" destId="{4CAEE67C-76ED-4DEE-9E7E-18B6327206CF}" srcOrd="0" destOrd="0" presId="urn:microsoft.com/office/officeart/2005/8/layout/hList2"/>
    <dgm:cxn modelId="{9B4798B8-81BA-4ED8-A17A-920CFB29395E}" type="presOf" srcId="{60790740-2178-4FE1-A66B-25B036DA2B4B}" destId="{960457B9-FD4D-44EC-8556-C895D1023822}" srcOrd="0" destOrd="0" presId="urn:microsoft.com/office/officeart/2005/8/layout/hList2"/>
    <dgm:cxn modelId="{CFCFBACE-DDA1-4A8C-BF2F-1673FAABFA62}" srcId="{26C16A82-A201-48D1-B1B2-5BE7846D8918}" destId="{13F70DFF-C7A0-407C-AC21-070E55F944CC}" srcOrd="0" destOrd="0" parTransId="{4941D08C-7E17-45A5-ADD8-E7FAEC815B5C}" sibTransId="{F354307E-F3AF-4D06-838F-BF8D2A25BA6F}"/>
    <dgm:cxn modelId="{B8CEACD0-4CDF-4ABF-B563-2306A1F3292B}" srcId="{60790740-2178-4FE1-A66B-25B036DA2B4B}" destId="{46C2C8C5-410F-4614-8CAD-3AA4F0C24983}" srcOrd="2" destOrd="0" parTransId="{48331559-D000-48DB-B57C-40BFADD8E215}" sibTransId="{3AF989B1-1DFB-48E7-B3A5-55857CE3BE31}"/>
    <dgm:cxn modelId="{B73A0CE5-577C-4CC0-8503-404BB3FD95EA}" srcId="{B247721E-D2FB-4594-9F44-8AACD3F9AF39}" destId="{5F782CA8-F0AE-49C5-9F93-A111BFDB70A9}" srcOrd="2" destOrd="0" parTransId="{3EAA05C1-D5E1-45FD-A14C-58C14B4CD320}" sibTransId="{34DB8200-BA43-44FD-B80E-8B06E9C9FE86}"/>
    <dgm:cxn modelId="{5700C6F5-E789-405F-8FD3-985353A797E7}" type="presOf" srcId="{32427AF5-5DF4-4F95-B0AF-BABBD3813433}" destId="{B926E469-F92B-4D5D-BCB9-2D06D585F1B8}" srcOrd="0" destOrd="0" presId="urn:microsoft.com/office/officeart/2005/8/layout/hList2"/>
    <dgm:cxn modelId="{F9A29B43-7B18-4DC4-86A4-FF704BCA9769}" type="presParOf" srcId="{4CAEE67C-76ED-4DEE-9E7E-18B6327206CF}" destId="{3A04E768-FCF7-4C2C-A883-3677DFD051F9}" srcOrd="0" destOrd="0" presId="urn:microsoft.com/office/officeart/2005/8/layout/hList2"/>
    <dgm:cxn modelId="{2D6C0A27-9E66-4B50-A51F-86BE931234CA}" type="presParOf" srcId="{3A04E768-FCF7-4C2C-A883-3677DFD051F9}" destId="{83B6DB69-C759-464F-9F1C-B5DF6F920464}" srcOrd="0" destOrd="0" presId="urn:microsoft.com/office/officeart/2005/8/layout/hList2"/>
    <dgm:cxn modelId="{ECE153E7-B338-4572-8054-6310B4A903AF}" type="presParOf" srcId="{3A04E768-FCF7-4C2C-A883-3677DFD051F9}" destId="{B926E469-F92B-4D5D-BCB9-2D06D585F1B8}" srcOrd="1" destOrd="0" presId="urn:microsoft.com/office/officeart/2005/8/layout/hList2"/>
    <dgm:cxn modelId="{75068BA8-35F1-469F-A850-B8D3D96DF82F}" type="presParOf" srcId="{3A04E768-FCF7-4C2C-A883-3677DFD051F9}" destId="{960457B9-FD4D-44EC-8556-C895D1023822}" srcOrd="2" destOrd="0" presId="urn:microsoft.com/office/officeart/2005/8/layout/hList2"/>
    <dgm:cxn modelId="{9FDFC775-7369-4167-A595-AA23480F0F05}" type="presParOf" srcId="{4CAEE67C-76ED-4DEE-9E7E-18B6327206CF}" destId="{833FD362-7CE2-4FB8-AFF3-8FEE8E793498}" srcOrd="1" destOrd="0" presId="urn:microsoft.com/office/officeart/2005/8/layout/hList2"/>
    <dgm:cxn modelId="{6892AEF7-952C-4B3F-A1FC-82FAE4E89426}" type="presParOf" srcId="{4CAEE67C-76ED-4DEE-9E7E-18B6327206CF}" destId="{791E77A7-6CF9-4F6C-875B-C0F8A95EA1DB}" srcOrd="2" destOrd="0" presId="urn:microsoft.com/office/officeart/2005/8/layout/hList2"/>
    <dgm:cxn modelId="{4D23C239-2A8F-4D61-9095-3EC8820F2093}" type="presParOf" srcId="{791E77A7-6CF9-4F6C-875B-C0F8A95EA1DB}" destId="{9BB7C044-C7C7-4EBB-9EA4-50FD80C3B49C}" srcOrd="0" destOrd="0" presId="urn:microsoft.com/office/officeart/2005/8/layout/hList2"/>
    <dgm:cxn modelId="{03D263D5-090C-453D-BE9E-24F63AE50C2C}" type="presParOf" srcId="{791E77A7-6CF9-4F6C-875B-C0F8A95EA1DB}" destId="{5ABCE7CF-0418-4B5C-B144-9D345F3D4538}" srcOrd="1" destOrd="0" presId="urn:microsoft.com/office/officeart/2005/8/layout/hList2"/>
    <dgm:cxn modelId="{9044383B-A9DC-4549-94E1-AAA8276F3BC8}" type="presParOf" srcId="{791E77A7-6CF9-4F6C-875B-C0F8A95EA1DB}" destId="{B811BCCD-0518-4914-8E9B-C04C9D3E7B6B}" srcOrd="2" destOrd="0" presId="urn:microsoft.com/office/officeart/2005/8/layout/hList2"/>
    <dgm:cxn modelId="{AEB42781-8D37-440C-9E93-4F94D349175A}" type="presParOf" srcId="{4CAEE67C-76ED-4DEE-9E7E-18B6327206CF}" destId="{F986F5C9-2AC9-45A1-BAEC-296331C3ECAC}" srcOrd="3" destOrd="0" presId="urn:microsoft.com/office/officeart/2005/8/layout/hList2"/>
    <dgm:cxn modelId="{C356D616-EFC1-4CDF-8F28-F1D9EC805522}" type="presParOf" srcId="{4CAEE67C-76ED-4DEE-9E7E-18B6327206CF}" destId="{86A25EFE-DF4D-4565-A3AC-FAFB70884E0F}" srcOrd="4" destOrd="0" presId="urn:microsoft.com/office/officeart/2005/8/layout/hList2"/>
    <dgm:cxn modelId="{8C07995B-3787-4983-8B67-E9124BBEC2E7}" type="presParOf" srcId="{86A25EFE-DF4D-4565-A3AC-FAFB70884E0F}" destId="{AA659395-3EFF-4868-B14C-2B8D092B5DB0}" srcOrd="0" destOrd="0" presId="urn:microsoft.com/office/officeart/2005/8/layout/hList2"/>
    <dgm:cxn modelId="{F2ED4E4B-50B7-41C6-B7B6-F64673955311}" type="presParOf" srcId="{86A25EFE-DF4D-4565-A3AC-FAFB70884E0F}" destId="{1126F955-58C1-40E2-8DC4-ECE909614098}" srcOrd="1" destOrd="0" presId="urn:microsoft.com/office/officeart/2005/8/layout/hList2"/>
    <dgm:cxn modelId="{BE92ACBB-7A4C-46EB-94D8-3F1718CBA509}" type="presParOf" srcId="{86A25EFE-DF4D-4565-A3AC-FAFB70884E0F}" destId="{618A0D54-C39A-4B9A-9303-A2F9FA989CD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56D5E-881F-43F5-980C-991155919B9C}">
      <dsp:nvSpPr>
        <dsp:cNvPr id="0" name=""/>
        <dsp:cNvSpPr/>
      </dsp:nvSpPr>
      <dsp:spPr>
        <a:xfrm rot="16200000">
          <a:off x="360196" y="-358918"/>
          <a:ext cx="2606194" cy="3324030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Competenze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/>
            <a:t>utilizzare le strategie del pensiero razionale negli aspetti dialettici ed algoritmici per affrontare situazioni problematiche elaborando opportune soluzioni</a:t>
          </a:r>
        </a:p>
      </dsp:txBody>
      <dsp:txXfrm rot="5400000">
        <a:off x="1278" y="521239"/>
        <a:ext cx="3324030" cy="1563716"/>
      </dsp:txXfrm>
    </dsp:sp>
    <dsp:sp modelId="{A85A7A6A-55DB-42DC-95F2-7477A3B380D4}">
      <dsp:nvSpPr>
        <dsp:cNvPr id="0" name=""/>
        <dsp:cNvSpPr/>
      </dsp:nvSpPr>
      <dsp:spPr>
        <a:xfrm rot="16200000">
          <a:off x="3933529" y="-358918"/>
          <a:ext cx="2606194" cy="3324030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Arial"/>
              <a:ea typeface="+mn-ea"/>
              <a:cs typeface="+mn-cs"/>
            </a:rPr>
            <a:t>Abilità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Progettare e implementare algoritmi utilizzando diverse strutture di dati.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Analizzare e confrontare algoritmi diversi per la soluzione dello stesso problema.</a:t>
          </a:r>
        </a:p>
      </dsp:txBody>
      <dsp:txXfrm rot="5400000">
        <a:off x="3574611" y="521239"/>
        <a:ext cx="3324030" cy="1563716"/>
      </dsp:txXfrm>
    </dsp:sp>
    <dsp:sp modelId="{3FA56FEF-50C4-4745-A468-F2C74157292F}">
      <dsp:nvSpPr>
        <dsp:cNvPr id="0" name=""/>
        <dsp:cNvSpPr/>
      </dsp:nvSpPr>
      <dsp:spPr>
        <a:xfrm rot="16200000">
          <a:off x="7506862" y="-358918"/>
          <a:ext cx="2606194" cy="3324030"/>
        </a:xfrm>
        <a:prstGeom prst="flowChartManualOperati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>
              <a:latin typeface="Arial"/>
              <a:ea typeface="+mn-ea"/>
              <a:cs typeface="+mn-cs"/>
            </a:rPr>
            <a:t>Conoscenze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Relazioni fondamentali tra macchine, problemi, informazioni e linguaggi.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Logica iterativa e ricorsiva.</a:t>
          </a:r>
        </a:p>
      </dsp:txBody>
      <dsp:txXfrm rot="5400000">
        <a:off x="7147944" y="521239"/>
        <a:ext cx="3324030" cy="1563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457B9-FD4D-44EC-8556-C895D1023822}">
      <dsp:nvSpPr>
        <dsp:cNvPr id="0" name=""/>
        <dsp:cNvSpPr/>
      </dsp:nvSpPr>
      <dsp:spPr>
        <a:xfrm rot="16200000">
          <a:off x="-1552748" y="2137109"/>
          <a:ext cx="3875469" cy="527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65366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Competenze</a:t>
          </a:r>
        </a:p>
      </dsp:txBody>
      <dsp:txXfrm>
        <a:off x="-1552748" y="2137109"/>
        <a:ext cx="3875469" cy="527658"/>
      </dsp:txXfrm>
    </dsp:sp>
    <dsp:sp modelId="{B926E469-F92B-4D5D-BCB9-2D06D585F1B8}">
      <dsp:nvSpPr>
        <dsp:cNvPr id="0" name=""/>
        <dsp:cNvSpPr/>
      </dsp:nvSpPr>
      <dsp:spPr>
        <a:xfrm>
          <a:off x="648815" y="231528"/>
          <a:ext cx="2628300" cy="433882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6536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schemeClr val="bg1"/>
              </a:solidFill>
              <a:latin typeface="+mn-lt"/>
            </a:rPr>
            <a:t>Comprendere e applicare i concetti di base della ricorsione</a:t>
          </a:r>
          <a:endParaRPr lang="it-IT" sz="1800" kern="1200" dirty="0">
            <a:solidFill>
              <a:schemeClr val="bg1"/>
            </a:solidFill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schemeClr val="bg1"/>
              </a:solidFill>
              <a:latin typeface="+mn-lt"/>
            </a:rPr>
            <a:t>Analizzare e confrontare algoritmi iterativi e ricorsivi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schemeClr val="bg1"/>
              </a:solidFill>
              <a:latin typeface="+mn-lt"/>
            </a:rPr>
            <a:t>Sviluppare algoritmi utilizzando la ricorsione</a:t>
          </a:r>
        </a:p>
      </dsp:txBody>
      <dsp:txXfrm>
        <a:off x="648815" y="231528"/>
        <a:ext cx="2628300" cy="4338820"/>
      </dsp:txXfrm>
    </dsp:sp>
    <dsp:sp modelId="{83B6DB69-C759-464F-9F1C-B5DF6F920464}">
      <dsp:nvSpPr>
        <dsp:cNvPr id="0" name=""/>
        <dsp:cNvSpPr/>
      </dsp:nvSpPr>
      <dsp:spPr>
        <a:xfrm>
          <a:off x="229728" y="66665"/>
          <a:ext cx="607081" cy="60708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811BCCD-0518-4914-8E9B-C04C9D3E7B6B}">
      <dsp:nvSpPr>
        <dsp:cNvPr id="0" name=""/>
        <dsp:cNvSpPr/>
      </dsp:nvSpPr>
      <dsp:spPr>
        <a:xfrm rot="16200000">
          <a:off x="2150756" y="2195043"/>
          <a:ext cx="3875469" cy="527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65366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Abilità</a:t>
          </a:r>
        </a:p>
      </dsp:txBody>
      <dsp:txXfrm>
        <a:off x="2150756" y="2195043"/>
        <a:ext cx="3875469" cy="527658"/>
      </dsp:txXfrm>
    </dsp:sp>
    <dsp:sp modelId="{5ABCE7CF-0418-4B5C-B144-9D345F3D4538}">
      <dsp:nvSpPr>
        <dsp:cNvPr id="0" name=""/>
        <dsp:cNvSpPr/>
      </dsp:nvSpPr>
      <dsp:spPr>
        <a:xfrm>
          <a:off x="4335595" y="265395"/>
          <a:ext cx="2955339" cy="4271930"/>
        </a:xfrm>
        <a:prstGeom prst="rect">
          <a:avLst/>
        </a:prstGeom>
        <a:gradFill rotWithShape="0">
          <a:gsLst>
            <a:gs pos="0">
              <a:schemeClr val="accent3">
                <a:hueOff val="-927046"/>
                <a:satOff val="6683"/>
                <a:lumOff val="1500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-927046"/>
                <a:satOff val="6683"/>
                <a:lumOff val="1500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6536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Implementare funzioni ricorsive in linguaggio 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Risolvere problemi utilizzando tecniche ricorsive</a:t>
          </a:r>
        </a:p>
      </dsp:txBody>
      <dsp:txXfrm>
        <a:off x="4335595" y="265395"/>
        <a:ext cx="2955339" cy="4271930"/>
      </dsp:txXfrm>
    </dsp:sp>
    <dsp:sp modelId="{9BB7C044-C7C7-4EBB-9EA4-50FD80C3B49C}">
      <dsp:nvSpPr>
        <dsp:cNvPr id="0" name=""/>
        <dsp:cNvSpPr/>
      </dsp:nvSpPr>
      <dsp:spPr>
        <a:xfrm>
          <a:off x="3894154" y="102630"/>
          <a:ext cx="607926" cy="607926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18A0D54-C39A-4B9A-9303-A2F9FA989CD6}">
      <dsp:nvSpPr>
        <dsp:cNvPr id="0" name=""/>
        <dsp:cNvSpPr/>
      </dsp:nvSpPr>
      <dsp:spPr>
        <a:xfrm rot="16200000">
          <a:off x="6030550" y="2088376"/>
          <a:ext cx="3875469" cy="527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65366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Conoscenze</a:t>
          </a:r>
        </a:p>
      </dsp:txBody>
      <dsp:txXfrm>
        <a:off x="6030550" y="2088376"/>
        <a:ext cx="3875469" cy="527658"/>
      </dsp:txXfrm>
    </dsp:sp>
    <dsp:sp modelId="{1126F955-58C1-40E2-8DC4-ECE909614098}">
      <dsp:nvSpPr>
        <dsp:cNvPr id="0" name=""/>
        <dsp:cNvSpPr/>
      </dsp:nvSpPr>
      <dsp:spPr>
        <a:xfrm>
          <a:off x="8251747" y="309058"/>
          <a:ext cx="3150675" cy="4161556"/>
        </a:xfrm>
        <a:prstGeom prst="rect">
          <a:avLst/>
        </a:prstGeom>
        <a:gradFill rotWithShape="0">
          <a:gsLst>
            <a:gs pos="0">
              <a:schemeClr val="accent3">
                <a:hueOff val="-1854091"/>
                <a:satOff val="13367"/>
                <a:lumOff val="3000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-1854091"/>
                <a:satOff val="13367"/>
                <a:lumOff val="3000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6536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Concetti di base della ricorsione (caso base e caso ricorsivo)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Vantaggi e svantaggi della ricorsione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ct val="100000"/>
            <a:buFont typeface="Arial" panose="020B0604020202020204" pitchFamily="34" charset="0"/>
            <a:buChar char="•"/>
          </a:pPr>
          <a:r>
            <a:rPr lang="it-IT" sz="1800" u="none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Esempi classici di problemi risolvibili con la ricorsione (fattoriale, Fibonacci, ricerca binaria, ecc.)</a:t>
          </a:r>
        </a:p>
      </dsp:txBody>
      <dsp:txXfrm>
        <a:off x="8251747" y="309058"/>
        <a:ext cx="3150675" cy="4161556"/>
      </dsp:txXfrm>
    </dsp:sp>
    <dsp:sp modelId="{AA659395-3EFF-4868-B14C-2B8D092B5DB0}">
      <dsp:nvSpPr>
        <dsp:cNvPr id="0" name=""/>
        <dsp:cNvSpPr/>
      </dsp:nvSpPr>
      <dsp:spPr>
        <a:xfrm>
          <a:off x="7773949" y="152410"/>
          <a:ext cx="584878" cy="58487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8427" cy="51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648" tIns="57324" rIns="114648" bIns="573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50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993" y="1"/>
            <a:ext cx="3078427" cy="51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648" tIns="57324" rIns="114648" bIns="573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500">
                <a:latin typeface="Arial" pitchFamily="34" charset="0"/>
              </a:defRPr>
            </a:lvl1pPr>
          </a:lstStyle>
          <a:p>
            <a:pPr>
              <a:defRPr/>
            </a:pPr>
            <a:fld id="{9D06C6BE-90CA-499C-A9AC-F9520644E6DF}" type="datetimeFigureOut">
              <a:rPr lang="it-IT"/>
              <a:pPr>
                <a:defRPr/>
              </a:pPr>
              <a:t>12/05/2025</a:t>
            </a:fld>
            <a:endParaRPr lang="it-IT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1107"/>
            <a:ext cx="3078427" cy="51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648" tIns="57324" rIns="114648" bIns="573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50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993" y="9721107"/>
            <a:ext cx="3078427" cy="51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648" tIns="57324" rIns="114648" bIns="573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500">
                <a:latin typeface="Arial" pitchFamily="34" charset="0"/>
              </a:defRPr>
            </a:lvl1pPr>
          </a:lstStyle>
          <a:p>
            <a:pPr>
              <a:defRPr/>
            </a:pPr>
            <a:fld id="{7233C522-C6AF-4C29-8EC1-0461321C79F4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8427" cy="51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648" tIns="57324" rIns="114648" bIns="573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50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993" y="1"/>
            <a:ext cx="3078427" cy="51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648" tIns="57324" rIns="114648" bIns="573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500">
                <a:latin typeface="Arial" pitchFamily="34" charset="0"/>
              </a:defRPr>
            </a:lvl1pPr>
          </a:lstStyle>
          <a:p>
            <a:pPr>
              <a:defRPr/>
            </a:pPr>
            <a:fld id="{688B3FAC-5817-4A8E-A9CC-98712B441648}" type="datetimeFigureOut">
              <a:rPr lang="it-IT"/>
              <a:pPr>
                <a:defRPr/>
              </a:pPr>
              <a:t>12/05/2025</a:t>
            </a:fld>
            <a:endParaRPr lang="it-IT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21487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07" y="4861441"/>
            <a:ext cx="568325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648" tIns="57324" rIns="114648" bIns="57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107"/>
            <a:ext cx="3078427" cy="51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648" tIns="57324" rIns="114648" bIns="573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500">
                <a:latin typeface="Arial" pitchFamily="34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93" y="9721107"/>
            <a:ext cx="3078427" cy="51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648" tIns="57324" rIns="114648" bIns="573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500">
                <a:latin typeface="Arial" pitchFamily="34" charset="0"/>
              </a:defRPr>
            </a:lvl1pPr>
          </a:lstStyle>
          <a:p>
            <a:pPr>
              <a:defRPr/>
            </a:pPr>
            <a:fld id="{5F93EF6E-57ED-4288-8174-C3B1992DA94A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6988"/>
          </a:xfrm>
          <a:ln/>
        </p:spPr>
      </p:sp>
      <p:sp>
        <p:nvSpPr>
          <p:cNvPr id="65539" name="Segnaposto note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/>
          </a:p>
        </p:txBody>
      </p:sp>
      <p:sp>
        <p:nvSpPr>
          <p:cNvPr id="65540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8F7EA-B2D5-41DD-9D5F-549C1567F3D2}" type="slidenum">
              <a:rPr lang="it-IT" smtClean="0">
                <a:latin typeface="Arial" charset="0"/>
              </a:rPr>
              <a:pPr/>
              <a:t>1</a:t>
            </a:fld>
            <a:endParaRPr lang="it-IT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9A59-1BB0-89E2-B64B-7CE0B4113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286F29C-8209-6BF4-4A22-D0174E18C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523FD21-7DD0-E022-D562-883175D59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43EAE4-4C8F-F9BE-ACC4-E70D97B20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99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91073-E3E1-CE1B-2997-1909F4B80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41E290-2587-524B-9466-1A043E53C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8AF54B-B5B8-6AAA-4FCB-FC769876A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F47AF5-9926-A890-7841-BD14C7686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158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8411-8E74-0CEB-B574-B83237AD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BFB497-97DF-3BF4-0C2A-9877126A6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8AAF3E-444B-7A46-E4C9-183196019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5EDC7A6-5EC2-81A4-D606-A72A9EAE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6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C32FD-540E-8740-D2D7-0E077590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05E11E4-AB82-D3A9-96BD-6DE40E369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AD7E68-0F0E-85C9-DE5C-565975B4E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42E493-4087-E9A0-92F5-F79F48359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696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9717F-B8A5-DA0F-680A-01B690557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2CF5D55-D32C-E6F2-AD7B-C9B70D2C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2118326-A545-F748-C65B-50ABCA859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E5A85D-524D-E1FB-9C82-3148C480C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417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BA2E3-C2AA-4BDF-BA13-8E8271BE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454418-82A6-3B29-8A47-F56FD3C84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861B15D-EB24-8EEA-4FCA-F5B136A2C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CA1005-D340-3B5A-0DE8-BB7E1093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06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2115C-FB1B-CF47-A5C1-DC605184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5DDAFA-5CF4-7E3F-677A-D0BB206B7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5B704B-8EA4-DB37-4318-623380F58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AA24C1-8605-2CB0-A3BE-901CD45D82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315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D3FE4-87F3-6136-9567-2AD50E10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41DA18-5D73-DDB7-2038-35C4ED826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875CEE-A94A-1DDB-98AD-33C6ACA71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9D2030-DE88-3522-605F-62C238F4D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14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61A41-60B1-5817-FFEA-CDC080CD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2515FD-931C-3106-65E3-60F0BC04C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7EE8F63-0D1E-715A-8B38-4FDDC798F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E118AF-48E5-1BCF-8AEB-8E97F2D24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176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E70A-A694-C2F3-2855-DC72D7B26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4209FD-2B4D-A9C4-D632-7487D2714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6BA1B3F-313D-B635-0772-D2C140588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49AE05-2644-9276-ED9C-C3A877552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68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6988"/>
          </a:xfrm>
          <a:ln/>
        </p:spPr>
      </p:sp>
      <p:sp>
        <p:nvSpPr>
          <p:cNvPr id="65539" name="Segnaposto note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t-IT"/>
          </a:p>
        </p:txBody>
      </p:sp>
      <p:sp>
        <p:nvSpPr>
          <p:cNvPr id="65540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58F7EA-B2D5-41DD-9D5F-549C1567F3D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85FDE-14CF-E77D-A13C-0BD191889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1D870E-F3C3-F4F9-B559-E5DCE8BB0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020EC73-1A13-8166-FED7-BF695FB1E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0431D3-FEB0-8D53-9CA9-1F0C02942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811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FC307-E1DB-893A-C129-07743F58D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37BFB0-4899-3305-238D-6C381300B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9E826E4-866C-CB85-B45B-0CD7D8AB3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240FE-BA90-64AB-FB5E-FB8203044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354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4538A-D56B-C81A-5C57-CA49E00F0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04DBEF-4D51-A0F6-F7F6-8B53A04AF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054E9C4-388B-309A-EB9D-B5AD738A7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4925D6-53F4-6691-D69B-08A2DEDED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57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03C25-2005-1DFF-1FF9-E26286D2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92DDED-6010-B31E-FA4C-331E5F04B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CB70688-FE0B-D058-1538-0D06A4B44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F78580-C1B5-D5A9-FD9D-4207524ED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01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1AC2-77AD-6CA8-2984-810AA046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C0927B0-567E-EBC3-7DFD-FC38CA1D1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CDFC9A7-7C11-8194-18E1-4CEDB6FB4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E6A030-807B-D978-4865-2F5B6F9DF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364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9AEAB-B849-1D70-ACA9-D5B8CBE96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8DC3AA-7171-23D3-6FE9-AE9AEC268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F89F62-551C-F643-EA11-C44B7A934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E4FE89-E438-5FB4-7EAE-2B884D6A3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075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56294-245C-99B1-E9E9-773E49DB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884B1CD-6D27-021C-2B98-1485420A6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3CB000-AD19-6695-209F-D622BFCDB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58243B-1BEA-347F-980B-7A92C9A0C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587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24FCA-AB7A-8234-CEE0-C2ECC1188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F76BACB-B143-DC33-5957-4C50B4EBC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748864-A63F-0D46-D2B8-92AB894B1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E79782-3D79-5BCB-E514-E2D82C9AF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988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C52D8-9A79-95EF-8DEA-F18BD87E1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2376ECC-E9CA-2043-DAFF-BBB898514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245069-62FB-E96C-3EDE-1B3D74631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2E9805-5CBB-C3B3-B9D0-009A79382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609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986AC-BE8F-DF00-714E-57314CA7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F14A6E-A2C5-A403-376C-9CE32D414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DF02545-0D8D-12D6-38B2-37B03E760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48EF7A-4413-D555-9618-BBBFC47D7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72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9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286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593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F470E-C642-6F65-FC22-A9AC2B24C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8457225-BCB9-9F18-8873-5DE3B0CE5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71CE50-3E2B-ED27-A9C5-05DE71510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dalle proprietà delle potenze (prodotto potenze con stessa base e potenza con esp = 0) per definire la potenza in modo ricorsivo, e poi fare un esempio, in modo da non rischiare di dare una definizione che sia iterativa. Poi, dare un esempio come 2^3, più semplice </a:t>
            </a:r>
            <a:r>
              <a:rPr lang="it-IT"/>
              <a:t>e breve di 3^4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4ACBB8-ACBE-2A94-9BCD-270F8A296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887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109EE-A084-3B4F-52F9-078784EF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BF9A9DF-5810-2C9F-8DA2-F0802146E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E31995-CC06-1AF7-521D-16B0C6DC6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Partire dalle proprietà delle potenze (prodotto potenze con stessa base e potenza con esp = 0) per definire la potenza in modo ricorsivo, e poi fare un esempio, in modo da non rischiare di dare una definizione che sia iterativa. Poi, dare un esempio come 2^3, più semplice </a:t>
            </a:r>
            <a:r>
              <a:rPr lang="it-IT"/>
              <a:t>e breve di 3^4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0420BC-9C34-4737-6C17-F0BDCEB57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852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Animare le immagini della chiamata a funzione. Inserire gli esercizi per casa.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02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To-do richiamo ai cicli (prerequisito)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35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69B85-C836-0024-3F88-A51A7772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DAB225-43E6-F316-A600-F2F3266EF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42BA99-7BE8-4A66-88C1-2267BB924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416202-1FB4-BE36-D199-C587CB406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87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107C-A541-AB98-3353-0380738D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12A5F53-D74E-2657-C903-9F0A049CB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41D6339-9DF1-A162-B2E8-DF3162F3B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CA0229-1DCF-DE7E-03AA-C0BFD620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369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9CBEB-4F23-06D8-1E24-92D625D44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EDB294B-B1FD-4BE8-974A-9DA1213D1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94480F-F1A0-D5A3-D4FE-29D74F30B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92B7C2-0590-A3BB-BD52-71F82CF6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092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64A84-1808-BA1F-AD82-7C0B51AE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7E508C-0CC4-D115-90D0-1BB22D37E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1B9AA10-7270-CE6E-03EB-B58D20AA2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C184DB-A771-B1FC-44A5-1D5005FAF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09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2A878-D5F9-73EE-3C69-19F2AF1FE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861D0C-8DD6-6E67-F72E-536369BCA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AFCB23F-B855-002C-619C-C3322634C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346E5A-761E-1F6C-4B92-E53DCB35D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580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D76B5-B36C-0159-D2F1-13FB187A6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FB2E74-DEF0-3551-0F89-1489BF1B7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1C8816-CA28-FB88-0014-ECF54939D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73028A-790C-4B9D-62DA-8CC731501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2F8A84-14A1-4DE4-B616-8DAB81A3AD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1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>
              <a:defRPr/>
            </a:pPr>
            <a:fld id="{279DC942-B72A-4C1E-8EA9-C0AAD089352B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>
              <a:defRPr/>
            </a:pPr>
            <a:fld id="{D46099DB-933E-45FA-ABEF-B3E8BAE9385F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980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5B86FF-6576-474A-9608-D61868E52973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E9D000-F999-4CE5-AA77-5891ED6B985D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757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95B86FF-6576-474A-9608-D61868E52973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E8E9D000-F999-4CE5-AA77-5891ED6B985D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4051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95B86FF-6576-474A-9608-D61868E52973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E8E9D000-F999-4CE5-AA77-5891ED6B985D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291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95B86FF-6576-474A-9608-D61868E52973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E8E9D000-F999-4CE5-AA77-5891ED6B985D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6906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5B86FF-6576-474A-9608-D61868E52973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E9D000-F999-4CE5-AA77-5891ED6B985D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934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5B86FF-6576-474A-9608-D61868E52973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E9D000-F999-4CE5-AA77-5891ED6B985D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9443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1D28BE-2E29-4879-BC54-539323C84796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4A86C1-446F-4A14-BD2C-6E6EE96CD8CC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4037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564ADA15-15EC-4386-9944-DCACC9263285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02493EE8-3FD7-43AF-9D2C-68016004B840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8401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487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8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914AF7-53F0-4CEC-8825-E9C11936260D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9FB12-4E22-48D7-A1BF-0FEB4C3F8D8F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3397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47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563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173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8479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702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6068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546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912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89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D4D650C8-E05E-4517-BC17-742D8FEE1017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>
              <a:defRPr/>
            </a:pPr>
            <a:fld id="{5399DD58-051F-4D07-AC18-5875F5FFF8E1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329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ED5269-0554-4EB1-9894-E8E138D3AC8F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877E3-25FE-4277-838F-D9A9FF763F25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000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A70662-E922-454E-947E-EB231B84A08B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EFD962-B40F-4D1F-849D-80A1F8595C90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777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D012FB-6FF8-4223-943B-84E104A1A141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FB867-B222-4F9A-A38F-05913F426580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1563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EFF281-E561-49CB-847B-A66CC01FCDBF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671CF3-89E7-4BC1-9CF5-5CB343EC02DC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238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15F0FA-7FC8-4526-BFF2-8F078F146782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8A848-46EC-4604-B5EF-54108D4BF21D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54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B8C820-CFF9-4A2B-9F5D-274DCE3E5D15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D19606-B5EC-47D3-9784-8AD70131D3BB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24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95B86FF-6576-474A-9608-D61868E52973}" type="datetimeFigureOut">
              <a:rPr lang="it-IT" smtClean="0"/>
              <a:pPr>
                <a:defRPr/>
              </a:pPr>
              <a:t>12/05/2025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8E9D000-F999-4CE5-AA77-5891ED6B985D}" type="slidenum">
              <a:rPr lang="it-IT" smtClean="0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680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99BD8-4710-4BAD-AADB-F3F8799CF0FC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80CE5-3034-4090-8E1D-FE2F68297D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97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9Y8AczwyH2tkwFR77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ematica.unito.it/html/matematica/fibonacci.pdf" TargetMode="External"/><Relationship Id="rId2" Type="http://schemas.openxmlformats.org/officeDocument/2006/relationships/hyperlink" Target="https://www.avvenire.it/rubriche/pagine/ingegnosi-sorprendenti-immortali-palindromi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1FE5D1-9C2F-4705-820C-95344F721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1" y="2403048"/>
            <a:ext cx="4464495" cy="2043783"/>
          </a:xfrm>
        </p:spPr>
        <p:txBody>
          <a:bodyPr>
            <a:noAutofit/>
          </a:bodyPr>
          <a:lstStyle/>
          <a:p>
            <a:r>
              <a:rPr lang="it-IT" sz="4400" cap="none" dirty="0"/>
              <a:t>Intervento didattico sulla «Ricorsione»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519936" y="412486"/>
            <a:ext cx="633670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2000" b="1" dirty="0"/>
              <a:t>Corso di formazione iniziale e abilitazione docenti</a:t>
            </a:r>
          </a:p>
          <a:p>
            <a:pPr algn="ctr">
              <a:defRPr/>
            </a:pPr>
            <a:r>
              <a:rPr lang="it-IT" sz="1600" dirty="0"/>
              <a:t>A-41 «Scienze e tecnologie informatiche»</a:t>
            </a:r>
          </a:p>
          <a:p>
            <a:pPr algn="ctr">
              <a:defRPr/>
            </a:pPr>
            <a:r>
              <a:rPr lang="it-IT" sz="1600" dirty="0"/>
              <a:t>B-16 «Laboratori di Scienze e tecnologie informatiche»</a:t>
            </a:r>
            <a:endParaRPr lang="it-IT" sz="1600" b="1" dirty="0"/>
          </a:p>
        </p:txBody>
      </p:sp>
      <p:pic>
        <p:nvPicPr>
          <p:cNvPr id="1026" name="Picture 2" descr="Come progettare e gestire una lezione efficace">
            <a:extLst>
              <a:ext uri="{FF2B5EF4-FFF2-40B4-BE49-F238E27FC236}">
                <a16:creationId xmlns:a16="http://schemas.microsoft.com/office/drawing/2014/main" id="{06313D09-066A-3390-C93A-EF87BCB6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9279"/>
            <a:ext cx="4850904" cy="258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B29A5C-68C0-B81D-80F1-EA20EE031A5C}"/>
              </a:ext>
            </a:extLst>
          </p:cNvPr>
          <p:cNvSpPr txBox="1"/>
          <p:nvPr/>
        </p:nvSpPr>
        <p:spPr>
          <a:xfrm>
            <a:off x="3863752" y="6242447"/>
            <a:ext cx="8328248" cy="615553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1800" i="1" dirty="0"/>
              <a:t>Direttore delle classi di concorso A-41 e B-16: </a:t>
            </a:r>
            <a:r>
              <a:rPr lang="it-IT" sz="1800" b="1" i="1" dirty="0"/>
              <a:t>Prof.ssa Filomena Ferrucci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Tutor coordinatori: D. Calabrò e M.S. Pastore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asellaDiTesto 1"/>
          <p:cNvSpPr txBox="1">
            <a:spLocks noChangeArrowheads="1"/>
          </p:cNvSpPr>
          <p:nvPr/>
        </p:nvSpPr>
        <p:spPr bwMode="auto">
          <a:xfrm>
            <a:off x="3668713" y="191135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1FE5D1-9C2F-4705-820C-95344F721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458" y="2389530"/>
            <a:ext cx="6285906" cy="2078940"/>
          </a:xfrm>
        </p:spPr>
        <p:txBody>
          <a:bodyPr>
            <a:noAutofit/>
          </a:bodyPr>
          <a:lstStyle/>
          <a:p>
            <a:r>
              <a:rPr lang="it-IT" sz="4400" cap="none" dirty="0"/>
              <a:t>La Ricorsione: </a:t>
            </a:r>
            <a:br>
              <a:rPr lang="it-IT" sz="4400" cap="none" dirty="0"/>
            </a:br>
            <a:r>
              <a:rPr lang="it-IT" sz="4400" cap="none" dirty="0"/>
              <a:t>Un </a:t>
            </a:r>
            <a:r>
              <a:rPr lang="it-IT" sz="4400" dirty="0"/>
              <a:t>a</a:t>
            </a:r>
            <a:r>
              <a:rPr lang="it-IT" sz="4400" cap="none" dirty="0"/>
              <a:t>pproccio elegante alla programmazione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271463" y="573732"/>
            <a:ext cx="102524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Istituto di Istruzione Superiore «Tal dei Tali»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Tecnico Tecnologico Indirizzo «Informatica e Telecomunicazioni» art. «Informatica»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0000"/>
                </a:solidFill>
                <a:latin typeface="Avenir Next LT Pro"/>
              </a:rPr>
              <a:t>Via Garibaldi, 3 - Roma</a:t>
            </a:r>
            <a:endParaRPr kumimoji="0" lang="it-IT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A26A78-EF3B-4A04-B392-2D242BDB469C}"/>
              </a:ext>
            </a:extLst>
          </p:cNvPr>
          <p:cNvSpPr txBox="1"/>
          <p:nvPr/>
        </p:nvSpPr>
        <p:spPr>
          <a:xfrm>
            <a:off x="5273458" y="6284268"/>
            <a:ext cx="6580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</a:t>
            </a:r>
            <a:r>
              <a:rPr lang="it-IT" sz="2000" i="1" dirty="0">
                <a:solidFill>
                  <a:srgbClr val="000000"/>
                </a:solidFill>
                <a:latin typeface="Avenir Next LT Pro"/>
              </a:rPr>
              <a:t>M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ario Rossi</a:t>
            </a:r>
          </a:p>
        </p:txBody>
      </p:sp>
      <p:pic>
        <p:nvPicPr>
          <p:cNvPr id="1030" name="Picture 6" descr="La Divina Ricorsione (parte 1) | LidiMatematici [Archivio]">
            <a:extLst>
              <a:ext uri="{FF2B5EF4-FFF2-40B4-BE49-F238E27FC236}">
                <a16:creationId xmlns:a16="http://schemas.microsoft.com/office/drawing/2014/main" id="{DBAECC64-A8A3-85E1-DCA4-BAEC16A7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06" y="2389530"/>
            <a:ext cx="4061393" cy="304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4C8676-EA1D-C75E-2BB1-76BE18F66AC4}"/>
              </a:ext>
            </a:extLst>
          </p:cNvPr>
          <p:cNvSpPr txBox="1"/>
          <p:nvPr/>
        </p:nvSpPr>
        <p:spPr>
          <a:xfrm>
            <a:off x="470405" y="6284268"/>
            <a:ext cx="9081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Classe 3ª C 		Disciplina: Informatica  		</a:t>
            </a:r>
            <a:r>
              <a:rPr kumimoji="0" lang="it-IT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a.s.</a:t>
            </a:r>
            <a:r>
              <a:rPr kumimoji="0" lang="it-IT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2024/25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AE482B8-C75F-32BB-5F4D-99CE8FC59DAE}"/>
              </a:ext>
            </a:extLst>
          </p:cNvPr>
          <p:cNvSpPr/>
          <p:nvPr/>
        </p:nvSpPr>
        <p:spPr>
          <a:xfrm>
            <a:off x="8463020" y="5139842"/>
            <a:ext cx="3096344" cy="72008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Nei rettangoli di questo colore i commenti del docente</a:t>
            </a:r>
            <a:endParaRPr lang="it-IT" sz="16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6D5-7A19-F469-7640-C3409ABE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03D4AAB-5BFC-E85C-1107-2F5F184B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Lezione 4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F0A205-378F-ACB8-75C6-B3711EC5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20718F3-7A9A-C8C5-7AAC-46200DDF1747}"/>
              </a:ext>
            </a:extLst>
          </p:cNvPr>
          <p:cNvGraphicFramePr>
            <a:graphicFrameLocks noGrp="1"/>
          </p:cNvGraphicFramePr>
          <p:nvPr/>
        </p:nvGraphicFramePr>
        <p:xfrm>
          <a:off x="841248" y="4914900"/>
          <a:ext cx="10609211" cy="9601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78581">
                  <a:extLst>
                    <a:ext uri="{9D8B030D-6E8A-4147-A177-3AD203B41FA5}">
                      <a16:colId xmlns:a16="http://schemas.microsoft.com/office/drawing/2014/main" val="1295618689"/>
                    </a:ext>
                  </a:extLst>
                </a:gridCol>
                <a:gridCol w="265596">
                  <a:extLst>
                    <a:ext uri="{9D8B030D-6E8A-4147-A177-3AD203B41FA5}">
                      <a16:colId xmlns:a16="http://schemas.microsoft.com/office/drawing/2014/main" val="1156735187"/>
                    </a:ext>
                  </a:extLst>
                </a:gridCol>
                <a:gridCol w="9865034">
                  <a:extLst>
                    <a:ext uri="{9D8B030D-6E8A-4147-A177-3AD203B41FA5}">
                      <a16:colId xmlns:a16="http://schemas.microsoft.com/office/drawing/2014/main" val="569688495"/>
                    </a:ext>
                  </a:extLst>
                </a:gridCol>
              </a:tblGrid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1h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b="0" kern="1200" dirty="0">
                          <a:solidFill>
                            <a:schemeClr val="tx1"/>
                          </a:solidFill>
                          <a:effectLst/>
                        </a:rPr>
                        <a:t>LABORATORIO: Esercitazione cooperativa sulla risoluzione di un problema complesso utilizzando la ricorsione</a:t>
                      </a:r>
                      <a:endParaRPr lang="it-IT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26647"/>
                  </a:ext>
                </a:extLst>
              </a:tr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50’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LABORATORIO: Presentazione degli elaborati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48075"/>
                  </a:ext>
                </a:extLst>
              </a:tr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10’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LABORATORIO: Autovalutazione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E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53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577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E99182F-66A2-41E3-5D62-A00BE75F0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2354892"/>
            <a:ext cx="7170443" cy="422569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La classe è suddivisa in gruppi di 3 studenti.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A ciascuno studente all’interno dello stesso gruppo, può essere assegnato uno dei seguenti 3 ruoli: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Analista</a:t>
            </a: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: Interpreta il problema, ne definisce input, output e algoritmo risolutivo in </a:t>
            </a:r>
            <a:r>
              <a:rPr lang="it-IT" sz="1800" dirty="0" err="1">
                <a:effectLst/>
                <a:ea typeface="Arial" panose="020B0604020202020204" pitchFamily="34" charset="0"/>
                <a:cs typeface="Calibri" panose="020F0502020204030204" pitchFamily="34" charset="0"/>
              </a:rPr>
              <a:t>pseudocodifica</a:t>
            </a: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/diagramma di flusso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Sviluppatore</a:t>
            </a: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: Implementa il codice in linguaggio C facendo uso della ricorsione e, successivamente, ne produce l’equivalente versione iterativa</a:t>
            </a:r>
          </a:p>
          <a:p>
            <a:pPr marL="342900" lvl="0" indent="-342900"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Tester</a:t>
            </a: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: Verifica la correttezza del programma realizzato effettuando più simulazioni con diversi dati di input e costruendo la relativa tavola di traccia. Identifica eventuali errori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608FE9B-6723-84A5-EA48-EE0070AF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7. Esercitazione cooperativa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C5DC0F5-8469-9746-DFA8-973A92BCA041}"/>
              </a:ext>
            </a:extLst>
          </p:cNvPr>
          <p:cNvSpPr/>
          <p:nvPr/>
        </p:nvSpPr>
        <p:spPr>
          <a:xfrm>
            <a:off x="8463627" y="487453"/>
            <a:ext cx="3220361" cy="206097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Principio della competenza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Nonostante ciò che possiamo aver sentito dire tutti noi possediamo un’enorme capacità di apprendere e tale capacità può essere rinforzata e potenziata.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B3E8BC0-2A53-A9C4-7776-715BD825F4D5}"/>
              </a:ext>
            </a:extLst>
          </p:cNvPr>
          <p:cNvSpPr/>
          <p:nvPr/>
        </p:nvSpPr>
        <p:spPr>
          <a:xfrm>
            <a:off x="1703031" y="1517943"/>
            <a:ext cx="660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Organizzazione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875FAC-2071-E14A-F9C8-F29784AD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24" y="3517735"/>
            <a:ext cx="3791864" cy="25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131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1E506-77F5-2E0F-3850-35AC9D0B2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92269FF-DDF1-5BEF-6727-2213483C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2379944"/>
            <a:ext cx="6600272" cy="42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effectLst/>
                <a:ea typeface="Arial" panose="020B0604020202020204" pitchFamily="34" charset="0"/>
              </a:rPr>
              <a:t>A ciascun gruppo è assegnato un problema </a:t>
            </a:r>
            <a:r>
              <a:rPr lang="it-IT" sz="1800" b="1" dirty="0">
                <a:effectLst/>
                <a:ea typeface="Arial" panose="020B0604020202020204" pitchFamily="34" charset="0"/>
              </a:rPr>
              <a:t>NUOVO</a:t>
            </a:r>
            <a:r>
              <a:rPr lang="it-IT" sz="1800" dirty="0">
                <a:effectLst/>
                <a:ea typeface="Arial" panose="020B0604020202020204" pitchFamily="34" charset="0"/>
              </a:rPr>
              <a:t> da risolvere per mezzo di un algoritmo la cui soluzione preveda l’uso della ricorsione. </a:t>
            </a:r>
          </a:p>
          <a:p>
            <a:pPr marL="0" indent="0">
              <a:buNone/>
            </a:pPr>
            <a:endParaRPr lang="it-IT" sz="1800" dirty="0">
              <a:effectLst/>
              <a:ea typeface="Arial" panose="020B0604020202020204" pitchFamily="34" charset="0"/>
            </a:endParaRPr>
          </a:p>
          <a:p>
            <a:pPr marL="0" indent="0">
              <a:buNone/>
            </a:pPr>
            <a:r>
              <a:rPr lang="it-IT" sz="1800" dirty="0">
                <a:effectLst/>
                <a:ea typeface="Arial" panose="020B0604020202020204" pitchFamily="34" charset="0"/>
              </a:rPr>
              <a:t>Problemi assegnati:</a:t>
            </a:r>
          </a:p>
          <a:p>
            <a:r>
              <a:rPr lang="it-IT" sz="1800" dirty="0"/>
              <a:t>MCM (Massimo Comun Divisore),</a:t>
            </a:r>
          </a:p>
          <a:p>
            <a:r>
              <a:rPr lang="it-IT" sz="1800" dirty="0">
                <a:ea typeface="Arial" panose="020B0604020202020204" pitchFamily="34" charset="0"/>
              </a:rPr>
              <a:t>invertire un numero intero decimale,</a:t>
            </a:r>
          </a:p>
          <a:p>
            <a:r>
              <a:rPr lang="it-IT" sz="1800" dirty="0"/>
              <a:t>Torri di Hanoi, </a:t>
            </a:r>
          </a:p>
          <a:p>
            <a:r>
              <a:rPr lang="it-IT" sz="1800" dirty="0"/>
              <a:t>somma delle cifre di un numero, </a:t>
            </a:r>
          </a:p>
          <a:p>
            <a:endParaRPr lang="it-IT" sz="1800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C0D2F1CD-3F64-6A27-2B1E-758BCF874510}"/>
              </a:ext>
            </a:extLst>
          </p:cNvPr>
          <p:cNvSpPr/>
          <p:nvPr/>
        </p:nvSpPr>
        <p:spPr>
          <a:xfrm>
            <a:off x="7870770" y="550173"/>
            <a:ext cx="3845714" cy="22736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Principio dell’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agentività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 impara agendo e confrontandosi sugli esiti delle rispettive azioni, sui tentativi effettuati. Le conoscenze e le nozioni utili a quell’azione non vengono fornite precedentemente in modo teorico, ma successivamente durante l’azione e a supporto di essa.</a:t>
            </a:r>
          </a:p>
        </p:txBody>
      </p:sp>
      <p:sp>
        <p:nvSpPr>
          <p:cNvPr id="7" name="Titolo 2">
            <a:extLst>
              <a:ext uri="{FF2B5EF4-FFF2-40B4-BE49-F238E27FC236}">
                <a16:creationId xmlns:a16="http://schemas.microsoft.com/office/drawing/2014/main" id="{15E4A507-D3C3-2350-F19E-3DBD6AD4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549275"/>
            <a:ext cx="10167937" cy="1179513"/>
          </a:xfrm>
        </p:spPr>
        <p:txBody>
          <a:bodyPr/>
          <a:lstStyle/>
          <a:p>
            <a:r>
              <a:rPr lang="it-IT" dirty="0"/>
              <a:t>7. Esercitazione cooperativa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A0B3EE8-E300-D5D5-757E-1DBEC0E5A153}"/>
              </a:ext>
            </a:extLst>
          </p:cNvPr>
          <p:cNvSpPr/>
          <p:nvPr/>
        </p:nvSpPr>
        <p:spPr>
          <a:xfrm>
            <a:off x="1703031" y="1517943"/>
            <a:ext cx="660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Attività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7FA26F-CD36-20EE-32B5-1D060F25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21" y="3224173"/>
            <a:ext cx="5146167" cy="30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379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E99182F-66A2-41E3-5D62-A00BE75F0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2354893"/>
            <a:ext cx="11132604" cy="4225690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None/>
              <a:tabLst>
                <a:tab pos="4572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Ogni gruppo presenta: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L’analisi del problema, con l’indicazione della soluzione in </a:t>
            </a:r>
            <a:r>
              <a:rPr lang="it-IT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pseudocodifica</a:t>
            </a:r>
            <a:r>
              <a:rPr lang="it-IT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/diagramma di flusso e la possibilità di risolverlo con approccio ricorsivo, evidenziando passo base e passo ricorsivo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Il codice C dell’algoritmo risolutivo, sia in versione ricorsiva che iterativa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Un esempio “live” dell’esecuzione dell’algoritmo, commentando ciascun passaggio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 risultati dei test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it-IT" sz="1800" dirty="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None/>
              <a:tabLst>
                <a:tab pos="457200" algn="l"/>
              </a:tabLst>
            </a:pPr>
            <a:r>
              <a:rPr lang="it-IT" sz="18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Discussione:</a:t>
            </a:r>
            <a:endParaRPr lang="it-IT" sz="1800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Confronto tra le diverse soluzioni.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Punti di forza e debolezza di ciascun approccio.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Miglioramenti possibili.</a:t>
            </a:r>
          </a:p>
        </p:txBody>
      </p:sp>
      <p:pic>
        <p:nvPicPr>
          <p:cNvPr id="8194" name="Picture 2" descr="Una riflessione sull'apprendimento cooperativo : Learning 4">
            <a:extLst>
              <a:ext uri="{FF2B5EF4-FFF2-40B4-BE49-F238E27FC236}">
                <a16:creationId xmlns:a16="http://schemas.microsoft.com/office/drawing/2014/main" id="{C590A9DC-0515-EE01-C9C5-2389E5402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212" y="5013176"/>
            <a:ext cx="2213788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ACAAD425-DF0E-76B9-D82B-F34C9501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8. Esercitazione cooperativa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EDACB9D-EDFC-FB39-200E-4CB62FBEF092}"/>
              </a:ext>
            </a:extLst>
          </p:cNvPr>
          <p:cNvSpPr/>
          <p:nvPr/>
        </p:nvSpPr>
        <p:spPr>
          <a:xfrm>
            <a:off x="6199632" y="4519604"/>
            <a:ext cx="3459104" cy="206097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Principio dell’enfatizzazione del positivo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Se si deve correggere qualcuno, lo si fa confrontando diverse soluzioni e sottolineando ciò che di positivo è stato detto e fatto, più che enfatizzando l’errore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F127197-EB76-584D-A2B4-83E42692259E}"/>
              </a:ext>
            </a:extLst>
          </p:cNvPr>
          <p:cNvSpPr/>
          <p:nvPr/>
        </p:nvSpPr>
        <p:spPr>
          <a:xfrm>
            <a:off x="1703031" y="1517943"/>
            <a:ext cx="6600272" cy="50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Presentazione degli elaborati</a:t>
            </a:r>
          </a:p>
        </p:txBody>
      </p:sp>
    </p:spTree>
    <p:extLst>
      <p:ext uri="{BB962C8B-B14F-4D97-AF65-F5344CB8AC3E}">
        <p14:creationId xmlns:p14="http://schemas.microsoft.com/office/powerpoint/2010/main" val="20860155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E99182F-66A2-41E3-5D62-A00BE75F0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2395836"/>
            <a:ext cx="11132604" cy="415969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6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Conoscenze</a:t>
            </a:r>
            <a:endParaRPr lang="it-IT" sz="1600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Sono in grado di definire la ricorsione e distinguere tra iterazione e ricorsione?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Ho compreso l'importanza del "caso base" nelle funzioni ricorsive?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Conosco i principi fondamentali della sequenza di Fibonacci e del fattoriale come esempi di funzioni ricorsive?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6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Abilità</a:t>
            </a:r>
            <a:endParaRPr lang="it-IT" sz="1600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Sono in grado di scrivere la definizione ricorsiva di almeno una funzione complessa, come il fattoriale o la sequenza di Fibonacci?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Posso implementare e spiegare il funzionamento di una funzione ricorsiva per calcolare la potenza di un numero?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Comprendo come funziona il "call </a:t>
            </a:r>
            <a:r>
              <a:rPr lang="it-IT" sz="1600" dirty="0" err="1">
                <a:effectLst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" durante l'esecuzione di una funzione ricorsiva?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16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Competenze</a:t>
            </a:r>
            <a:endParaRPr lang="it-IT" sz="1600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Ho testato una funzione ricorsiva con diversi input per verificarne la correttezza?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Ho riflettuto sui vantaggi della ricorsione rispetto all'iterazione in contesti specifici di programmazione?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Ho partecipato attivamente e contribuito al mio gruppo durante l'esercitazione pratica cooperativa sulla risoluzione di un problema complesso utilizzando la ricorsione?</a:t>
            </a:r>
          </a:p>
        </p:txBody>
      </p:sp>
      <p:pic>
        <p:nvPicPr>
          <p:cNvPr id="7174" name="Picture 6" descr="Icona Moduli google Basic Rounded Flat">
            <a:extLst>
              <a:ext uri="{FF2B5EF4-FFF2-40B4-BE49-F238E27FC236}">
                <a16:creationId xmlns:a16="http://schemas.microsoft.com/office/drawing/2014/main" id="{78986F69-01BB-CF71-7303-7CE6319A0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374" y="530124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ABB9ED8D-28E4-07EC-B2DB-7603BC1A16ED}"/>
              </a:ext>
            </a:extLst>
          </p:cNvPr>
          <p:cNvSpPr/>
          <p:nvPr/>
        </p:nvSpPr>
        <p:spPr>
          <a:xfrm>
            <a:off x="8303303" y="419624"/>
            <a:ext cx="3410881" cy="17223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Approccio Metacognitivo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Test da compilare singolarmente al termine dell’esercitazione cooperativa, in laboratorio oppure a casa, attraverso Google Moduli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25771543-A5FB-C3C4-BAEB-75D36BED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9. Esercitazione cooperativa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322FC78-2232-1BFB-52B3-12540A427FC0}"/>
              </a:ext>
            </a:extLst>
          </p:cNvPr>
          <p:cNvSpPr/>
          <p:nvPr/>
        </p:nvSpPr>
        <p:spPr>
          <a:xfrm>
            <a:off x="1703031" y="1517943"/>
            <a:ext cx="6600272" cy="50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Autovalutazione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BBC76F-C61B-3F99-BC72-8B80C8A83669}"/>
              </a:ext>
            </a:extLst>
          </p:cNvPr>
          <p:cNvSpPr txBox="1"/>
          <p:nvPr/>
        </p:nvSpPr>
        <p:spPr>
          <a:xfrm>
            <a:off x="3968088" y="2279496"/>
            <a:ext cx="446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/>
              </a:rPr>
              <a:t>https://forms.gle/9Y8AczwyH2tkwFR77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</p:txBody>
      </p:sp>
      <p:pic>
        <p:nvPicPr>
          <p:cNvPr id="11" name="Immagine 10" descr="Immagine che contiene Elementi grafici, Carattere, grafica, design&#10;&#10;Il contenuto generato dall'IA potrebbe non essere corretto.">
            <a:extLst>
              <a:ext uri="{FF2B5EF4-FFF2-40B4-BE49-F238E27FC236}">
                <a16:creationId xmlns:a16="http://schemas.microsoft.com/office/drawing/2014/main" id="{750C4BD6-5F52-CDD5-A38A-512E32593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40" y="2258292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74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8A5179-ABEF-CCFD-D456-1A126F767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80" y="825782"/>
            <a:ext cx="8610600" cy="646026"/>
          </a:xfrm>
        </p:spPr>
        <p:txBody>
          <a:bodyPr/>
          <a:lstStyle/>
          <a:p>
            <a:r>
              <a:rPr lang="it-IT" dirty="0"/>
              <a:t>9. Esercitazione cooperativa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CDF1423-BED3-3399-D7F7-35B23AD5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2421264"/>
            <a:ext cx="4292194" cy="4024313"/>
          </a:xfrm>
        </p:spPr>
      </p:pic>
      <p:pic>
        <p:nvPicPr>
          <p:cNvPr id="6" name="Picture 6" descr="Icona Moduli google Basic Rounded Flat">
            <a:extLst>
              <a:ext uri="{FF2B5EF4-FFF2-40B4-BE49-F238E27FC236}">
                <a16:creationId xmlns:a16="http://schemas.microsoft.com/office/drawing/2014/main" id="{92527711-62ED-3F37-CFA2-D6CBECA9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57" y="114879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978E3B5-C95B-7F86-190E-2DF7CBFB81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020"/>
          <a:stretch/>
        </p:blipFill>
        <p:spPr>
          <a:xfrm>
            <a:off x="4790749" y="2910625"/>
            <a:ext cx="6849867" cy="353495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666024F-EE70-1A6B-3A4F-8A2ADDA3270A}"/>
              </a:ext>
            </a:extLst>
          </p:cNvPr>
          <p:cNvSpPr txBox="1"/>
          <p:nvPr/>
        </p:nvSpPr>
        <p:spPr>
          <a:xfrm>
            <a:off x="4790749" y="2311487"/>
            <a:ext cx="582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Feedback personalizzato tramite Google Apps Script 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7A13295-907A-A545-08AD-57523C4BFD02}"/>
              </a:ext>
            </a:extLst>
          </p:cNvPr>
          <p:cNvSpPr/>
          <p:nvPr/>
        </p:nvSpPr>
        <p:spPr>
          <a:xfrm>
            <a:off x="4220844" y="1343981"/>
            <a:ext cx="6600272" cy="50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Arial" panose="020B0604020202020204" pitchFamily="34" charset="0"/>
                <a:cs typeface="Calibri" panose="020F0502020204030204" pitchFamily="34" charset="0"/>
              </a:rPr>
              <a:t>Autovalutazione</a:t>
            </a:r>
          </a:p>
        </p:txBody>
      </p:sp>
    </p:spTree>
    <p:extLst>
      <p:ext uri="{BB962C8B-B14F-4D97-AF65-F5344CB8AC3E}">
        <p14:creationId xmlns:p14="http://schemas.microsoft.com/office/powerpoint/2010/main" val="5390505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EF7E-6C7F-34CD-F5C1-4FCEF3354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AFDCE4A-DE9E-E2A6-23FE-382D8332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Lezione 5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04D92C6-B762-FE32-0EDE-1702C3B6D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134C9275-3D93-8764-AD84-837B90DF8904}"/>
              </a:ext>
            </a:extLst>
          </p:cNvPr>
          <p:cNvGraphicFramePr>
            <a:graphicFrameLocks noGrp="1"/>
          </p:cNvGraphicFramePr>
          <p:nvPr/>
        </p:nvGraphicFramePr>
        <p:xfrm>
          <a:off x="841249" y="5234940"/>
          <a:ext cx="10607040" cy="320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7643">
                  <a:extLst>
                    <a:ext uri="{9D8B030D-6E8A-4147-A177-3AD203B41FA5}">
                      <a16:colId xmlns:a16="http://schemas.microsoft.com/office/drawing/2014/main" val="587486878"/>
                    </a:ext>
                  </a:extLst>
                </a:gridCol>
                <a:gridCol w="574670">
                  <a:extLst>
                    <a:ext uri="{9D8B030D-6E8A-4147-A177-3AD203B41FA5}">
                      <a16:colId xmlns:a16="http://schemas.microsoft.com/office/drawing/2014/main" val="3218335740"/>
                    </a:ext>
                  </a:extLst>
                </a:gridCol>
                <a:gridCol w="9324727">
                  <a:extLst>
                    <a:ext uri="{9D8B030D-6E8A-4147-A177-3AD203B41FA5}">
                      <a16:colId xmlns:a16="http://schemas.microsoft.com/office/drawing/2014/main" val="169681136"/>
                    </a:ext>
                  </a:extLst>
                </a:gridCol>
              </a:tblGrid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1h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b="0" kern="1200" dirty="0">
                          <a:solidFill>
                            <a:schemeClr val="tx1"/>
                          </a:solidFill>
                          <a:effectLst/>
                        </a:rPr>
                        <a:t>CLASSE: Verifica sommativa finale</a:t>
                      </a:r>
                      <a:endParaRPr lang="it-IT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083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5984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A455EB-1890-483A-54BF-F87E9E59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692696"/>
            <a:ext cx="8610600" cy="648403"/>
          </a:xfrm>
        </p:spPr>
        <p:txBody>
          <a:bodyPr/>
          <a:lstStyle/>
          <a:p>
            <a:r>
              <a:rPr lang="it-IT" dirty="0"/>
              <a:t>10. Verifica sommativa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8F734C-0670-4BD3-00D0-FDA89C454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484784"/>
            <a:ext cx="11364719" cy="48965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1600" b="1" dirty="0"/>
              <a:t>Verifica sommativa finale attraverso test semi-strutturato composto da: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4 quesiti a scelta multipla (0,5 punti ciascuno)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2 quesiti a risposta aperta (1 punti ciascuno)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2 Esercizi di programmazione la cui soluzione prevede il possibile utilizzo della ricorsione, di cui implementare anche la tavola di traccia (2 punti)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1600" dirty="0"/>
              <a:t>Voto = 2 + somma dei punteggi assegnati alle domande corrette. No penalità per risposte errate o non date.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1600" dirty="0"/>
              <a:t>Il test è strutturato in modo da verificare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Le </a:t>
            </a:r>
            <a:r>
              <a:rPr lang="it-IT" sz="1600" b="1" dirty="0"/>
              <a:t>conoscenze</a:t>
            </a:r>
            <a:r>
              <a:rPr lang="it-IT" sz="1600" dirty="0"/>
              <a:t> acquisite relativamente al concetto di ricorsione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Le </a:t>
            </a:r>
            <a:r>
              <a:rPr lang="it-IT" sz="1600" b="1" dirty="0"/>
              <a:t>abilità</a:t>
            </a:r>
            <a:r>
              <a:rPr lang="it-IT" sz="1600" dirty="0"/>
              <a:t> nella realizzazione di applicazioni che facciano uso della ricorsione o iterazione, e relativo test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La </a:t>
            </a:r>
            <a:r>
              <a:rPr lang="it-IT" sz="1600" b="1" dirty="0"/>
              <a:t>competenza</a:t>
            </a:r>
            <a:r>
              <a:rPr lang="it-IT" sz="1600" dirty="0"/>
              <a:t> nel capire quale sia la soluzione algoritmica ottimale per una determinato problema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it-IT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1600" b="1" dirty="0"/>
              <a:t>Valutazione studenti BES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Utilizzo di strumenti di valutazione specifici per gli studenti con DSA (ad esempio, domande a risposta multipla, vero/falso)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Valutazione del lavoro di gruppo tenendo conto del contributo individuale di ciascun studente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Possibilità di utilizzare strumenti compensativi durante le verifiche (ad esempio, tempo aggiuntivo, utilizzo del computer/calcolatrice)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it-IT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it-IT" sz="1600" dirty="0"/>
          </a:p>
        </p:txBody>
      </p:sp>
      <p:pic>
        <p:nvPicPr>
          <p:cNvPr id="2050" name="Picture 2" descr="Test - Free education icons">
            <a:extLst>
              <a:ext uri="{FF2B5EF4-FFF2-40B4-BE49-F238E27FC236}">
                <a16:creationId xmlns:a16="http://schemas.microsoft.com/office/drawing/2014/main" id="{EBCFD4AF-9B5F-1C01-423D-1B7E934C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562" y="1364661"/>
            <a:ext cx="996078" cy="99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130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4E59BE-B1BC-A147-25F5-75A8C33A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10. Verifica sommativa finale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B33E12-5314-97EF-4C56-CCB630FF1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990" y="2329841"/>
            <a:ext cx="4997884" cy="3842359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Quale delle seguenti affermazioni descrive meglio una funzione ricorsiva?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Una funzione che chiama sé stessa direttamente o indirettamente.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Una funzione che utilizza cicli for o </a:t>
            </a:r>
            <a:r>
              <a:rPr lang="it-IT" sz="1600" dirty="0" err="1">
                <a:effectLst/>
                <a:ea typeface="Arial" panose="020B0604020202020204" pitchFamily="34" charset="0"/>
                <a:cs typeface="Calibri" panose="020F0502020204030204" pitchFamily="34" charset="0"/>
              </a:rPr>
              <a:t>while</a:t>
            </a: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Una funzione che restituisce sempre lo stesso valore.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Una funzione che non accetta argomenti.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endParaRPr lang="it-IT" sz="1600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"/>
              <a:tabLst>
                <a:tab pos="457200" algn="l"/>
              </a:tabLst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Qual è il ruolo fondamentale del caso base in una funzione ricorsiva?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Evitare cicli infiniti.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Ottimizzare le prestazioni.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Semplificare il codice.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Gestire gli errori.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ACB76D-7E7B-7692-E169-D59B518F6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3875" y="2329841"/>
            <a:ext cx="6242136" cy="3842359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3"/>
              <a:tabLst>
                <a:tab pos="457200" algn="l"/>
              </a:tabLst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Durante l'esecuzione di una funzione ricorsiva, dove vengono memorizzate le informazioni sulle chiamate in sospeso?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Nella memoria heap.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Nel registro del processore.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Nello </a:t>
            </a:r>
            <a:r>
              <a:rPr lang="it-IT" sz="1600" dirty="0" err="1">
                <a:effectLst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 di chiamate.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Nella memoria cache.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"/>
              <a:tabLst>
                <a:tab pos="457200" algn="l"/>
              </a:tabLst>
            </a:pPr>
            <a:endParaRPr lang="it-IT" sz="1600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"/>
              <a:tabLst>
                <a:tab pos="457200" algn="l"/>
              </a:tabLst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In quale scenario l'iterazione è generalmente preferita alla ricorsione?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Quando si desidera la massima leggibilità del codice, indipendentemente dalle prestazioni.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Quando si lavora con strutture dati lineari come array e liste.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Quando le risorse di memoria sono limitate o si prevede di lavorare con input di grandi dimensioni.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Quando si vuole garantire l'assenza di cicli infiniti.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7F3852D-BCA9-C68E-D3AA-55C31727D4E9}"/>
              </a:ext>
            </a:extLst>
          </p:cNvPr>
          <p:cNvSpPr/>
          <p:nvPr/>
        </p:nvSpPr>
        <p:spPr>
          <a:xfrm>
            <a:off x="1703030" y="1517943"/>
            <a:ext cx="85182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Parte I: Domande a Risposta Multipla (Conoscenze)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87E209A-2DAE-2C3D-2D9D-F20C8ABA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447788" y="384221"/>
            <a:ext cx="1257288" cy="16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227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C7120-E961-51D9-AC96-2F06D4066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B90C04-1791-E985-CF86-D07AF324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10. Verifica sommativa finale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70E09-4E43-850E-7E0A-C7A82B9FE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990" y="2478024"/>
            <a:ext cx="5370076" cy="36941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6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Parte II: Domande a Risposta aperta (Abilità)</a:t>
            </a:r>
            <a:endParaRPr lang="it-IT" sz="1600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Scrivi la definizione ricorsiva della funzione fattoriale. La risposta deve includere sia il caso base che il caso ricorsivo, espressi in modo chiaro e corretto.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Spiega come funziona il "call </a:t>
            </a:r>
            <a:r>
              <a:rPr lang="it-IT" sz="1600" dirty="0" err="1">
                <a:effectLst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" durante l'esecuzione di una funzione ricorsiva. La risposta deve dimostrare una comprensione del concetto di </a:t>
            </a:r>
            <a:r>
              <a:rPr lang="it-IT" sz="1600" dirty="0" err="1">
                <a:effectLst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, dell'ordine delle chiamate e del ruolo del caso base nella terminazione.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AAC34BD-6895-6DF9-D3D4-2C7721614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4" y="2450843"/>
            <a:ext cx="5370076" cy="36941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16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Parte III: Esercizi Pratici (Competenze)</a:t>
            </a:r>
            <a:endParaRPr lang="it-IT" sz="1600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Implementa una funzione ricorsiva in C per calcolare la potenza di un numero (base elevata a un esponente). </a:t>
            </a:r>
          </a:p>
          <a:p>
            <a:pPr marL="342900" lvl="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it-IT" sz="16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Spiega brevemente i vantaggi e gli svantaggi di entrambe le implementazioni (ricorsiva e iterativa) in termini di leggibilità, efficienza e consumo di memoria.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EBC14B4-2214-230A-7F5E-51969F3DEDDF}"/>
              </a:ext>
            </a:extLst>
          </p:cNvPr>
          <p:cNvSpPr/>
          <p:nvPr/>
        </p:nvSpPr>
        <p:spPr>
          <a:xfrm>
            <a:off x="1703030" y="1517943"/>
            <a:ext cx="85182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Parte II e III: abilità e competenze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277995-C53C-A513-ECEA-3F81C76BA8D3}"/>
              </a:ext>
            </a:extLst>
          </p:cNvPr>
          <p:cNvSpPr txBox="1"/>
          <p:nvPr/>
        </p:nvSpPr>
        <p:spPr>
          <a:xfrm>
            <a:off x="475990" y="5490131"/>
            <a:ext cx="7415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Punteggi : 0,5 per ogni domanda a risposta multipla, 1 per ogni domanda aperta e 2 per ogni esercizio.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Voto = 2 + somma dei punteggi assegnati alle domande corrette</a:t>
            </a:r>
          </a:p>
        </p:txBody>
      </p:sp>
      <p:pic>
        <p:nvPicPr>
          <p:cNvPr id="3074" name="Picture 2" descr="Verifiche con i materiali a disposizione degli alunni, si possono fare.  Ecco alcuni esempi. Limiti e vantaggi - Orizzonte Scuola Notizie">
            <a:extLst>
              <a:ext uri="{FF2B5EF4-FFF2-40B4-BE49-F238E27FC236}">
                <a16:creationId xmlns:a16="http://schemas.microsoft.com/office/drawing/2014/main" id="{67E8A4A0-D2CF-22FF-4B54-E5CFDA3E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50" y="4615932"/>
            <a:ext cx="2932458" cy="19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147E02-6C46-38C3-FC3D-2B28EBC5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47788" y="384221"/>
            <a:ext cx="1257288" cy="16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4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3984" y="561574"/>
            <a:ext cx="10936901" cy="1652737"/>
          </a:xfrm>
        </p:spPr>
        <p:txBody>
          <a:bodyPr>
            <a:normAutofit/>
          </a:bodyPr>
          <a:lstStyle/>
          <a:p>
            <a:r>
              <a:rPr lang="it-IT" dirty="0"/>
              <a:t>Tempi e fasi dell’intervento didattico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9945666" y="1052609"/>
            <a:ext cx="1785578" cy="108024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TEMPO TOTALE: </a:t>
            </a:r>
            <a:b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</a:b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una </a:t>
            </a:r>
            <a:r>
              <a:rPr kumimoji="0" lang="it-IT" sz="16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settimana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con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6h a scuola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4h a casa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2C6D687-455E-3153-3EA4-37DF9CF66F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308060"/>
              </p:ext>
            </p:extLst>
          </p:nvPr>
        </p:nvGraphicFramePr>
        <p:xfrm>
          <a:off x="602434" y="2348880"/>
          <a:ext cx="11160000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1174354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6036154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LEZ.</a:t>
                      </a:r>
                    </a:p>
                  </a:txBody>
                  <a:tcPr marL="36000" marR="360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FASI</a:t>
                      </a:r>
                    </a:p>
                  </a:txBody>
                  <a:tcPr marL="36000" marR="360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TEMPI  </a:t>
                      </a:r>
                    </a:p>
                  </a:txBody>
                  <a:tcPr marL="36000" marR="360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dirty="0"/>
                        <a:t> DESCRIZIONE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2">
                <a:tc rowSpan="3"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1</a:t>
                      </a:r>
                    </a:p>
                  </a:txBody>
                  <a:tcPr anchor="ctr">
                    <a:solidFill>
                      <a:srgbClr val="FDF1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1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15'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dirty="0"/>
                        <a:t>CLASSE: Verifica dei prerequisiti contestuale rinforzo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12">
                <a:tc vMerge="1">
                  <a:txBody>
                    <a:bodyPr/>
                    <a:lstStyle/>
                    <a:p>
                      <a:pPr algn="ctr"/>
                      <a:endParaRPr lang="it-IT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2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45’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500" kern="1200" dirty="0">
                          <a:solidFill>
                            <a:schemeClr val="dk1"/>
                          </a:solidFill>
                          <a:effectLst/>
                        </a:rPr>
                        <a:t>CLASSE: Lezione su introduzione alla ricorsione ed esempi pratici di funzioni ricorsive</a:t>
                      </a:r>
                      <a:endParaRPr lang="it-IT" sz="1500" dirty="0"/>
                    </a:p>
                  </a:txBody>
                  <a:tcPr>
                    <a:solidFill>
                      <a:srgbClr val="B2D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12">
                <a:tc vMerge="1">
                  <a:txBody>
                    <a:bodyPr/>
                    <a:lstStyle/>
                    <a:p>
                      <a:pPr algn="ctr"/>
                      <a:endParaRPr lang="it-IT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3</a:t>
                      </a:r>
                    </a:p>
                  </a:txBody>
                  <a:tcPr>
                    <a:solidFill>
                      <a:srgbClr val="D0B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2h</a:t>
                      </a:r>
                    </a:p>
                  </a:txBody>
                  <a:tcPr>
                    <a:solidFill>
                      <a:srgbClr val="D0B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500" dirty="0"/>
                        <a:t>CASA: Esercitazione</a:t>
                      </a:r>
                    </a:p>
                  </a:txBody>
                  <a:tcPr>
                    <a:solidFill>
                      <a:srgbClr val="D0B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67880"/>
                  </a:ext>
                </a:extLst>
              </a:tr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2</a:t>
                      </a:r>
                    </a:p>
                  </a:txBody>
                  <a:tcPr>
                    <a:solidFill>
                      <a:srgbClr val="FBE1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4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1h 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kern="1200" dirty="0">
                          <a:solidFill>
                            <a:schemeClr val="dk1"/>
                          </a:solidFill>
                          <a:effectLst/>
                        </a:rPr>
                        <a:t>LABORATORIO: Esercitazione pratica individuale con implementazione delle funzioni ricorsive</a:t>
                      </a:r>
                      <a:endParaRPr lang="it-IT" sz="1500" dirty="0"/>
                    </a:p>
                  </a:txBody>
                  <a:tcPr>
                    <a:solidFill>
                      <a:srgbClr val="C4E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712">
                <a:tc rowSpan="2"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3</a:t>
                      </a:r>
                    </a:p>
                  </a:txBody>
                  <a:tcPr anchor="ctr">
                    <a:solidFill>
                      <a:srgbClr val="FDF1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5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1h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b="0" dirty="0"/>
                        <a:t>CLASSE: Lezione dialogata sul confronto tra Iterazione e Ricorsione, vantaggi e svantaggi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12">
                <a:tc vMerge="1">
                  <a:txBody>
                    <a:bodyPr/>
                    <a:lstStyle/>
                    <a:p>
                      <a:pPr algn="ctr"/>
                      <a:endParaRPr lang="it-IT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6</a:t>
                      </a:r>
                    </a:p>
                  </a:txBody>
                  <a:tcPr>
                    <a:solidFill>
                      <a:srgbClr val="D0B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2h</a:t>
                      </a:r>
                    </a:p>
                  </a:txBody>
                  <a:tcPr>
                    <a:solidFill>
                      <a:srgbClr val="D0B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500" dirty="0"/>
                        <a:t>CASA: Esercitazione</a:t>
                      </a:r>
                    </a:p>
                  </a:txBody>
                  <a:tcPr>
                    <a:solidFill>
                      <a:srgbClr val="D0B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815860"/>
                  </a:ext>
                </a:extLst>
              </a:tr>
              <a:tr h="262712">
                <a:tc rowSpan="3"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4</a:t>
                      </a:r>
                    </a:p>
                  </a:txBody>
                  <a:tcPr anchor="ctr">
                    <a:solidFill>
                      <a:srgbClr val="FBE1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7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1h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kern="1200" dirty="0">
                          <a:solidFill>
                            <a:schemeClr val="dk1"/>
                          </a:solidFill>
                          <a:effectLst/>
                        </a:rPr>
                        <a:t>LABORATORIO: Esercitazione cooperativa sulla risoluzione di un problema complesso utilizzando la ricorsione</a:t>
                      </a:r>
                      <a:endParaRPr lang="it-IT" sz="1500" dirty="0"/>
                    </a:p>
                  </a:txBody>
                  <a:tcPr>
                    <a:solidFill>
                      <a:srgbClr val="C4E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12">
                <a:tc vMerge="1">
                  <a:txBody>
                    <a:bodyPr/>
                    <a:lstStyle/>
                    <a:p>
                      <a:pPr algn="ctr"/>
                      <a:endParaRPr lang="it-IT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8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50’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dirty="0"/>
                        <a:t>LABORATORIO: Presentazione degli elaborati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652725"/>
                  </a:ext>
                </a:extLst>
              </a:tr>
              <a:tr h="262712">
                <a:tc vMerge="1">
                  <a:txBody>
                    <a:bodyPr/>
                    <a:lstStyle/>
                    <a:p>
                      <a:pPr algn="ctr"/>
                      <a:endParaRPr lang="it-IT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9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10’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dirty="0"/>
                        <a:t>LABORATORIO: Autovalutazione</a:t>
                      </a:r>
                    </a:p>
                  </a:txBody>
                  <a:tcPr>
                    <a:solidFill>
                      <a:srgbClr val="C4E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561660"/>
                  </a:ext>
                </a:extLst>
              </a:tr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5</a:t>
                      </a:r>
                    </a:p>
                  </a:txBody>
                  <a:tcPr>
                    <a:solidFill>
                      <a:srgbClr val="FDF1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10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/>
                        <a:t>1h</a:t>
                      </a:r>
                    </a:p>
                  </a:txBody>
                  <a:tcPr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kern="1200" dirty="0">
                          <a:solidFill>
                            <a:schemeClr val="dk1"/>
                          </a:solidFill>
                          <a:effectLst/>
                        </a:rPr>
                        <a:t>CLASSE: Verifica sommativa finale</a:t>
                      </a:r>
                      <a:endParaRPr lang="it-IT" sz="1500" dirty="0"/>
                    </a:p>
                  </a:txBody>
                  <a:tcPr>
                    <a:solidFill>
                      <a:srgbClr val="B2D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705984"/>
                  </a:ext>
                </a:extLst>
              </a:tr>
            </a:tbl>
          </a:graphicData>
        </a:graphic>
      </p:graphicFrame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10FE975-4D12-2F97-2CF2-C2F664E617DD}"/>
              </a:ext>
            </a:extLst>
          </p:cNvPr>
          <p:cNvSpPr/>
          <p:nvPr/>
        </p:nvSpPr>
        <p:spPr>
          <a:xfrm>
            <a:off x="1260985" y="6021288"/>
            <a:ext cx="9670030" cy="377390"/>
          </a:xfrm>
          <a:prstGeom prst="roundRect">
            <a:avLst/>
          </a:prstGeom>
          <a:solidFill>
            <a:srgbClr val="834B8E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800" i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Le fasi 3 e </a:t>
            </a:r>
            <a:r>
              <a:rPr lang="it-IT" i="1" dirty="0">
                <a:latin typeface="Calibri" panose="020F0502020204030204" pitchFamily="34" charset="0"/>
                <a:ea typeface="Arial" panose="020B0604020202020204" pitchFamily="34" charset="0"/>
              </a:rPr>
              <a:t>5</a:t>
            </a:r>
            <a:r>
              <a:rPr lang="it-IT" sz="1800" i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sono svolte in compresenza tra Docente teorico (A-41) Insegnante Tecnico Pratico (B-16)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4250666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A455EB-1890-483A-54BF-F87E9E59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263" y="548680"/>
            <a:ext cx="8610600" cy="648403"/>
          </a:xfrm>
        </p:spPr>
        <p:txBody>
          <a:bodyPr/>
          <a:lstStyle/>
          <a:p>
            <a:r>
              <a:rPr lang="it-IT" dirty="0"/>
              <a:t>rubrica di valutazione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8B6628D0-238B-1C75-730C-BA69BA8FC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08248"/>
              </p:ext>
            </p:extLst>
          </p:nvPr>
        </p:nvGraphicFramePr>
        <p:xfrm>
          <a:off x="515379" y="1556792"/>
          <a:ext cx="11161241" cy="486000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664081">
                  <a:extLst>
                    <a:ext uri="{9D8B030D-6E8A-4147-A177-3AD203B41FA5}">
                      <a16:colId xmlns:a16="http://schemas.microsoft.com/office/drawing/2014/main" val="1159818093"/>
                    </a:ext>
                  </a:extLst>
                </a:gridCol>
                <a:gridCol w="2624290">
                  <a:extLst>
                    <a:ext uri="{9D8B030D-6E8A-4147-A177-3AD203B41FA5}">
                      <a16:colId xmlns:a16="http://schemas.microsoft.com/office/drawing/2014/main" val="3578626927"/>
                    </a:ext>
                  </a:extLst>
                </a:gridCol>
                <a:gridCol w="2624290">
                  <a:extLst>
                    <a:ext uri="{9D8B030D-6E8A-4147-A177-3AD203B41FA5}">
                      <a16:colId xmlns:a16="http://schemas.microsoft.com/office/drawing/2014/main" val="3271634854"/>
                    </a:ext>
                  </a:extLst>
                </a:gridCol>
                <a:gridCol w="2624290">
                  <a:extLst>
                    <a:ext uri="{9D8B030D-6E8A-4147-A177-3AD203B41FA5}">
                      <a16:colId xmlns:a16="http://schemas.microsoft.com/office/drawing/2014/main" val="805297620"/>
                    </a:ext>
                  </a:extLst>
                </a:gridCol>
                <a:gridCol w="2624290">
                  <a:extLst>
                    <a:ext uri="{9D8B030D-6E8A-4147-A177-3AD203B41FA5}">
                      <a16:colId xmlns:a16="http://schemas.microsoft.com/office/drawing/2014/main" val="3995796031"/>
                    </a:ext>
                  </a:extLst>
                </a:gridCol>
              </a:tblGrid>
              <a:tr h="198474"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INDICATORI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INIZIALE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BASE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INTERMEDIO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AVANZATO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81449184"/>
                  </a:ext>
                </a:extLst>
              </a:tr>
              <a:tr h="1136381">
                <a:tc>
                  <a:txBody>
                    <a:bodyPr/>
                    <a:lstStyle/>
                    <a:p>
                      <a:pPr marL="0"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PROCESSO</a:t>
                      </a:r>
                    </a:p>
                  </a:txBody>
                  <a:tcPr marL="36000" marR="36000" marT="36000" marB="36000" vert="vert270" anchor="ctr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Lo studente ha incontrato difficoltà nell’affrontare il compito di realtà ed è riuscito ad applicare le conoscenze e le abilità necessarie solo se aiutato dall'insegnate o da un pari.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Lo studente è riuscito a svolgere in autonomia le parti più semplici del compito di realtà, mostrando di possedere conoscenze ed abilità essenziali e di saper applicare le regole e procedure fondamentali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Lo studente ha mostrato di saper agire in maniera competente per risolvere la situazione problema, dimostrando di saper utilizzare le conoscenze e le abilità richieste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Lo studente ha saputo agire in modo esperto, consapevole e originale nello svolgimento del compito di realtà, mostrando una sicura padronanza nell’uso delle conoscenze e abilità richieste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253981126"/>
                  </a:ext>
                </a:extLst>
              </a:tr>
              <a:tr h="1038616">
                <a:tc>
                  <a:txBody>
                    <a:bodyPr/>
                    <a:lstStyle/>
                    <a:p>
                      <a:pPr marL="0"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PRODOTTO</a:t>
                      </a:r>
                    </a:p>
                  </a:txBody>
                  <a:tcPr marL="36000" marR="36000" marT="36000" marB="36000" vert="vert270" anchor="ctr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L’elaborato prodotto presenta varie imperfezioni, una struttura poco coerente e denota un basso livello di competenza da parte dell’alunno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L’elaborato prodotto risulta essere semplice, essenziale ed abbastanza corretto, perciò dimostra come l’alunno sia in grado di utilizzare le principali conoscenze e abilità richieste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L’elaborato prodotto risulta essere ben sviluppato ed in gran parte corretto, perciò dimostra come l’alunno abbia raggiunto un buon livello di padronanza della competenza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L’elaborato prodotto risulta essere significativo ed originale, corretto e ben strutturato, perciò dimostra un’ottima padronanza della competenza richiesta da parte richiesta dell'alunno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144914842"/>
                  </a:ext>
                </a:extLst>
              </a:tr>
              <a:tr h="1752789">
                <a:tc>
                  <a:txBody>
                    <a:bodyPr/>
                    <a:lstStyle/>
                    <a:p>
                      <a:pPr marL="0"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CONSAPEVOLEZZA METACOGNITIVA</a:t>
                      </a:r>
                    </a:p>
                  </a:txBody>
                  <a:tcPr marL="36000" marR="36000" marT="36000" marB="36000" vert="vert270" anchor="ctr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La relazione/esposizione mostra uno scarso livello di riflessione dell’alunno sulle attività svolte e sul proprio operato ed una ricostruzione/illustrazione approssimata ed imprecisa dei contenuti, delle fasi e degli obiettivi del percorso, con una proprietà di linguaggio da migliorare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La relazione/esposizione mostra un discreto livello di riflessione dell’alunno sulle attività svolte e sul proprio operato ed una ricostruzione semplice ed essenziale dei contenuti, delle fasi e degli obiettivi del percorso, con un uso basilare del linguaggio specifico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La relazione/esposizione mostra una buona capacità di riflessione dell’alunno sulle attività svolte e sul proprio operato ed una ricostruzione precisa e abbastanza dettagliata dei contenuti, delle fasi e degli obiettivi del percorso, con un uso corretto del linguaggio specifico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Tahoma" panose="020B0604030504040204" pitchFamily="34" charset="0"/>
                        </a:rPr>
                        <a:t>La relazione/esposizione mostra un livello profondo di riflessione dell’alunno sulle attività svolte e sul proprio operato ed una ricostruzione completa, ragionata e approfondita delle fasi e degli obiettivi del percorso, con un uso costante e preciso del linguaggio specifico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3844008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6908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be 59">
            <a:extLst>
              <a:ext uri="{FF2B5EF4-FFF2-40B4-BE49-F238E27FC236}">
                <a16:creationId xmlns:a16="http://schemas.microsoft.com/office/drawing/2014/main" id="{82727937-6B99-460F-AFBE-C1B123CD6E90}"/>
              </a:ext>
            </a:extLst>
          </p:cNvPr>
          <p:cNvSpPr>
            <a:spLocks noChangeAspect="1"/>
          </p:cNvSpPr>
          <p:nvPr/>
        </p:nvSpPr>
        <p:spPr>
          <a:xfrm flipH="1">
            <a:off x="9549185" y="4797152"/>
            <a:ext cx="1404161" cy="1642619"/>
          </a:xfrm>
          <a:prstGeom prst="cube">
            <a:avLst>
              <a:gd name="adj" fmla="val 20548"/>
            </a:avLst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Cube 58">
            <a:extLst>
              <a:ext uri="{FF2B5EF4-FFF2-40B4-BE49-F238E27FC236}">
                <a16:creationId xmlns:a16="http://schemas.microsoft.com/office/drawing/2014/main" id="{85C732A0-4BD9-4F8A-821E-D93CFF883478}"/>
              </a:ext>
            </a:extLst>
          </p:cNvPr>
          <p:cNvSpPr>
            <a:spLocks noChangeAspect="1"/>
          </p:cNvSpPr>
          <p:nvPr/>
        </p:nvSpPr>
        <p:spPr>
          <a:xfrm flipH="1">
            <a:off x="8120424" y="5164504"/>
            <a:ext cx="1404161" cy="1275267"/>
          </a:xfrm>
          <a:prstGeom prst="cube">
            <a:avLst>
              <a:gd name="adj" fmla="val 20319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Cube 57">
            <a:extLst>
              <a:ext uri="{FF2B5EF4-FFF2-40B4-BE49-F238E27FC236}">
                <a16:creationId xmlns:a16="http://schemas.microsoft.com/office/drawing/2014/main" id="{9B3761EC-5709-4C06-828F-4842BF73FFE5}"/>
              </a:ext>
            </a:extLst>
          </p:cNvPr>
          <p:cNvSpPr>
            <a:spLocks noChangeAspect="1"/>
          </p:cNvSpPr>
          <p:nvPr/>
        </p:nvSpPr>
        <p:spPr>
          <a:xfrm flipH="1">
            <a:off x="6691665" y="5494370"/>
            <a:ext cx="1404161" cy="945401"/>
          </a:xfrm>
          <a:prstGeom prst="cube">
            <a:avLst>
              <a:gd name="adj" fmla="val 20624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Cube 55">
            <a:extLst>
              <a:ext uri="{FF2B5EF4-FFF2-40B4-BE49-F238E27FC236}">
                <a16:creationId xmlns:a16="http://schemas.microsoft.com/office/drawing/2014/main" id="{FC6D65DC-903C-4706-80F2-0F26488B212F}"/>
              </a:ext>
            </a:extLst>
          </p:cNvPr>
          <p:cNvSpPr>
            <a:spLocks noChangeAspect="1"/>
          </p:cNvSpPr>
          <p:nvPr/>
        </p:nvSpPr>
        <p:spPr>
          <a:xfrm flipH="1">
            <a:off x="5262905" y="5841919"/>
            <a:ext cx="1404161" cy="597853"/>
          </a:xfrm>
          <a:prstGeom prst="cube">
            <a:avLst>
              <a:gd name="adj" fmla="val 21554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Cube 12">
            <a:extLst>
              <a:ext uri="{FF2B5EF4-FFF2-40B4-BE49-F238E27FC236}">
                <a16:creationId xmlns:a16="http://schemas.microsoft.com/office/drawing/2014/main" id="{54162715-AD53-47DE-BF69-1E1532CEE94D}"/>
              </a:ext>
            </a:extLst>
          </p:cNvPr>
          <p:cNvSpPr>
            <a:spLocks noChangeAspect="1"/>
          </p:cNvSpPr>
          <p:nvPr/>
        </p:nvSpPr>
        <p:spPr>
          <a:xfrm flipH="1">
            <a:off x="3834145" y="5875372"/>
            <a:ext cx="1404161" cy="593653"/>
          </a:xfrm>
          <a:prstGeom prst="cube">
            <a:avLst>
              <a:gd name="adj" fmla="val 487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Cube 15">
            <a:extLst>
              <a:ext uri="{FF2B5EF4-FFF2-40B4-BE49-F238E27FC236}">
                <a16:creationId xmlns:a16="http://schemas.microsoft.com/office/drawing/2014/main" id="{DB046499-571C-4062-8C08-CDD03D133652}"/>
              </a:ext>
            </a:extLst>
          </p:cNvPr>
          <p:cNvSpPr>
            <a:spLocks noChangeAspect="1"/>
          </p:cNvSpPr>
          <p:nvPr/>
        </p:nvSpPr>
        <p:spPr>
          <a:xfrm flipH="1">
            <a:off x="5262906" y="5556166"/>
            <a:ext cx="1404161" cy="593653"/>
          </a:xfrm>
          <a:prstGeom prst="cube">
            <a:avLst>
              <a:gd name="adj" fmla="val 487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Cube 16">
            <a:extLst>
              <a:ext uri="{FF2B5EF4-FFF2-40B4-BE49-F238E27FC236}">
                <a16:creationId xmlns:a16="http://schemas.microsoft.com/office/drawing/2014/main" id="{E505CB29-6500-438B-9399-F94851220119}"/>
              </a:ext>
            </a:extLst>
          </p:cNvPr>
          <p:cNvSpPr>
            <a:spLocks noChangeAspect="1"/>
          </p:cNvSpPr>
          <p:nvPr/>
        </p:nvSpPr>
        <p:spPr>
          <a:xfrm flipH="1">
            <a:off x="6691666" y="5175163"/>
            <a:ext cx="1404161" cy="593653"/>
          </a:xfrm>
          <a:prstGeom prst="cube">
            <a:avLst>
              <a:gd name="adj" fmla="val 487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Cube 17">
            <a:extLst>
              <a:ext uri="{FF2B5EF4-FFF2-40B4-BE49-F238E27FC236}">
                <a16:creationId xmlns:a16="http://schemas.microsoft.com/office/drawing/2014/main" id="{7F2EC127-DD46-4486-A15B-02A16AAE6B29}"/>
              </a:ext>
            </a:extLst>
          </p:cNvPr>
          <p:cNvSpPr>
            <a:spLocks noChangeAspect="1"/>
          </p:cNvSpPr>
          <p:nvPr/>
        </p:nvSpPr>
        <p:spPr>
          <a:xfrm flipH="1">
            <a:off x="8120426" y="4889411"/>
            <a:ext cx="1404161" cy="593653"/>
          </a:xfrm>
          <a:prstGeom prst="cube">
            <a:avLst>
              <a:gd name="adj" fmla="val 487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Cube 18">
            <a:extLst>
              <a:ext uri="{FF2B5EF4-FFF2-40B4-BE49-F238E27FC236}">
                <a16:creationId xmlns:a16="http://schemas.microsoft.com/office/drawing/2014/main" id="{BBABDFBF-A961-4C7B-9500-F903A3DE669D}"/>
              </a:ext>
            </a:extLst>
          </p:cNvPr>
          <p:cNvSpPr>
            <a:spLocks noChangeAspect="1"/>
          </p:cNvSpPr>
          <p:nvPr/>
        </p:nvSpPr>
        <p:spPr>
          <a:xfrm flipH="1">
            <a:off x="9549186" y="4534758"/>
            <a:ext cx="1404161" cy="593653"/>
          </a:xfrm>
          <a:prstGeom prst="cube">
            <a:avLst>
              <a:gd name="adj" fmla="val 487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8" name="Group 33">
            <a:extLst>
              <a:ext uri="{FF2B5EF4-FFF2-40B4-BE49-F238E27FC236}">
                <a16:creationId xmlns:a16="http://schemas.microsoft.com/office/drawing/2014/main" id="{8E4A1ACB-C9A9-4B5D-A157-67191E7E2F8D}"/>
              </a:ext>
            </a:extLst>
          </p:cNvPr>
          <p:cNvGrpSpPr>
            <a:grpSpLocks noChangeAspect="1"/>
          </p:cNvGrpSpPr>
          <p:nvPr/>
        </p:nvGrpSpPr>
        <p:grpSpPr>
          <a:xfrm>
            <a:off x="9625413" y="3429000"/>
            <a:ext cx="1251703" cy="1318009"/>
            <a:chOff x="5138738" y="-608163"/>
            <a:chExt cx="4786312" cy="5039851"/>
          </a:xfrm>
        </p:grpSpPr>
        <p:sp>
          <p:nvSpPr>
            <p:cNvPr id="39" name="Oval 28">
              <a:extLst>
                <a:ext uri="{FF2B5EF4-FFF2-40B4-BE49-F238E27FC236}">
                  <a16:creationId xmlns:a16="http://schemas.microsoft.com/office/drawing/2014/main" id="{CD05B68A-B19F-47F2-9DA7-95A0663BAA59}"/>
                </a:ext>
              </a:extLst>
            </p:cNvPr>
            <p:cNvSpPr/>
            <p:nvPr/>
          </p:nvSpPr>
          <p:spPr>
            <a:xfrm>
              <a:off x="5793224" y="3973382"/>
              <a:ext cx="3766861" cy="380050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0" name="Group 29">
              <a:extLst>
                <a:ext uri="{FF2B5EF4-FFF2-40B4-BE49-F238E27FC236}">
                  <a16:creationId xmlns:a16="http://schemas.microsoft.com/office/drawing/2014/main" id="{32060329-04A2-46B9-81E0-353EB68D8BFB}"/>
                </a:ext>
              </a:extLst>
            </p:cNvPr>
            <p:cNvGrpSpPr/>
            <p:nvPr/>
          </p:nvGrpSpPr>
          <p:grpSpPr>
            <a:xfrm>
              <a:off x="5138738" y="-608163"/>
              <a:ext cx="4786312" cy="5039851"/>
              <a:chOff x="5995988" y="2712903"/>
              <a:chExt cx="2457450" cy="2587625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23039AEF-6BB3-4384-BBE0-11A2890CE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5988" y="2712903"/>
                <a:ext cx="2457450" cy="2587625"/>
              </a:xfrm>
              <a:custGeom>
                <a:avLst/>
                <a:gdLst>
                  <a:gd name="T0" fmla="*/ 707 w 771"/>
                  <a:gd name="T1" fmla="*/ 219 h 812"/>
                  <a:gd name="T2" fmla="*/ 760 w 771"/>
                  <a:gd name="T3" fmla="*/ 369 h 812"/>
                  <a:gd name="T4" fmla="*/ 685 w 771"/>
                  <a:gd name="T5" fmla="*/ 634 h 812"/>
                  <a:gd name="T6" fmla="*/ 197 w 771"/>
                  <a:gd name="T7" fmla="*/ 707 h 812"/>
                  <a:gd name="T8" fmla="*/ 97 w 771"/>
                  <a:gd name="T9" fmla="*/ 220 h 812"/>
                  <a:gd name="T10" fmla="*/ 594 w 771"/>
                  <a:gd name="T11" fmla="*/ 106 h 812"/>
                  <a:gd name="T12" fmla="*/ 552 w 771"/>
                  <a:gd name="T13" fmla="*/ 147 h 812"/>
                  <a:gd name="T14" fmla="*/ 509 w 771"/>
                  <a:gd name="T15" fmla="*/ 128 h 812"/>
                  <a:gd name="T16" fmla="*/ 454 w 771"/>
                  <a:gd name="T17" fmla="*/ 113 h 812"/>
                  <a:gd name="T18" fmla="*/ 372 w 771"/>
                  <a:gd name="T19" fmla="*/ 110 h 812"/>
                  <a:gd name="T20" fmla="*/ 241 w 771"/>
                  <a:gd name="T21" fmla="*/ 155 h 812"/>
                  <a:gd name="T22" fmla="*/ 147 w 771"/>
                  <a:gd name="T23" fmla="*/ 249 h 812"/>
                  <a:gd name="T24" fmla="*/ 115 w 771"/>
                  <a:gd name="T25" fmla="*/ 317 h 812"/>
                  <a:gd name="T26" fmla="*/ 103 w 771"/>
                  <a:gd name="T27" fmla="*/ 366 h 812"/>
                  <a:gd name="T28" fmla="*/ 102 w 771"/>
                  <a:gd name="T29" fmla="*/ 450 h 812"/>
                  <a:gd name="T30" fmla="*/ 124 w 771"/>
                  <a:gd name="T31" fmla="*/ 528 h 812"/>
                  <a:gd name="T32" fmla="*/ 209 w 771"/>
                  <a:gd name="T33" fmla="*/ 643 h 812"/>
                  <a:gd name="T34" fmla="*/ 295 w 771"/>
                  <a:gd name="T35" fmla="*/ 694 h 812"/>
                  <a:gd name="T36" fmla="*/ 357 w 771"/>
                  <a:gd name="T37" fmla="*/ 710 h 812"/>
                  <a:gd name="T38" fmla="*/ 439 w 771"/>
                  <a:gd name="T39" fmla="*/ 711 h 812"/>
                  <a:gd name="T40" fmla="*/ 512 w 771"/>
                  <a:gd name="T41" fmla="*/ 693 h 812"/>
                  <a:gd name="T42" fmla="*/ 585 w 771"/>
                  <a:gd name="T43" fmla="*/ 652 h 812"/>
                  <a:gd name="T44" fmla="*/ 644 w 771"/>
                  <a:gd name="T45" fmla="*/ 592 h 812"/>
                  <a:gd name="T46" fmla="*/ 677 w 771"/>
                  <a:gd name="T47" fmla="*/ 536 h 812"/>
                  <a:gd name="T48" fmla="*/ 696 w 771"/>
                  <a:gd name="T49" fmla="*/ 482 h 812"/>
                  <a:gd name="T50" fmla="*/ 704 w 771"/>
                  <a:gd name="T51" fmla="*/ 432 h 812"/>
                  <a:gd name="T52" fmla="*/ 702 w 771"/>
                  <a:gd name="T53" fmla="*/ 374 h 812"/>
                  <a:gd name="T54" fmla="*/ 695 w 771"/>
                  <a:gd name="T55" fmla="*/ 334 h 812"/>
                  <a:gd name="T56" fmla="*/ 666 w 771"/>
                  <a:gd name="T57" fmla="*/ 264 h 812"/>
                  <a:gd name="T58" fmla="*/ 667 w 771"/>
                  <a:gd name="T59" fmla="*/ 258 h 812"/>
                  <a:gd name="T60" fmla="*/ 703 w 771"/>
                  <a:gd name="T61" fmla="*/ 222 h 812"/>
                  <a:gd name="T62" fmla="*/ 707 w 771"/>
                  <a:gd name="T63" fmla="*/ 21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71" h="812">
                    <a:moveTo>
                      <a:pt x="707" y="219"/>
                    </a:moveTo>
                    <a:cubicBezTo>
                      <a:pt x="736" y="265"/>
                      <a:pt x="754" y="315"/>
                      <a:pt x="760" y="369"/>
                    </a:cubicBezTo>
                    <a:cubicBezTo>
                      <a:pt x="771" y="467"/>
                      <a:pt x="746" y="557"/>
                      <a:pt x="685" y="634"/>
                    </a:cubicBezTo>
                    <a:cubicBezTo>
                      <a:pt x="561" y="789"/>
                      <a:pt x="347" y="812"/>
                      <a:pt x="197" y="707"/>
                    </a:cubicBezTo>
                    <a:cubicBezTo>
                      <a:pt x="31" y="591"/>
                      <a:pt x="0" y="374"/>
                      <a:pt x="97" y="220"/>
                    </a:cubicBezTo>
                    <a:cubicBezTo>
                      <a:pt x="203" y="52"/>
                      <a:pt x="424" y="0"/>
                      <a:pt x="594" y="106"/>
                    </a:cubicBezTo>
                    <a:cubicBezTo>
                      <a:pt x="580" y="120"/>
                      <a:pt x="566" y="134"/>
                      <a:pt x="552" y="147"/>
                    </a:cubicBezTo>
                    <a:cubicBezTo>
                      <a:pt x="538" y="141"/>
                      <a:pt x="523" y="134"/>
                      <a:pt x="509" y="128"/>
                    </a:cubicBezTo>
                    <a:cubicBezTo>
                      <a:pt x="491" y="121"/>
                      <a:pt x="473" y="116"/>
                      <a:pt x="454" y="113"/>
                    </a:cubicBezTo>
                    <a:cubicBezTo>
                      <a:pt x="427" y="108"/>
                      <a:pt x="399" y="107"/>
                      <a:pt x="372" y="110"/>
                    </a:cubicBezTo>
                    <a:cubicBezTo>
                      <a:pt x="325" y="115"/>
                      <a:pt x="281" y="130"/>
                      <a:pt x="241" y="155"/>
                    </a:cubicBezTo>
                    <a:cubicBezTo>
                      <a:pt x="203" y="179"/>
                      <a:pt x="171" y="211"/>
                      <a:pt x="147" y="249"/>
                    </a:cubicBezTo>
                    <a:cubicBezTo>
                      <a:pt x="134" y="270"/>
                      <a:pt x="123" y="293"/>
                      <a:pt x="115" y="317"/>
                    </a:cubicBezTo>
                    <a:cubicBezTo>
                      <a:pt x="110" y="333"/>
                      <a:pt x="106" y="350"/>
                      <a:pt x="103" y="366"/>
                    </a:cubicBezTo>
                    <a:cubicBezTo>
                      <a:pt x="99" y="394"/>
                      <a:pt x="99" y="422"/>
                      <a:pt x="102" y="450"/>
                    </a:cubicBezTo>
                    <a:cubicBezTo>
                      <a:pt x="105" y="477"/>
                      <a:pt x="113" y="503"/>
                      <a:pt x="124" y="528"/>
                    </a:cubicBezTo>
                    <a:cubicBezTo>
                      <a:pt x="143" y="574"/>
                      <a:pt x="171" y="612"/>
                      <a:pt x="209" y="643"/>
                    </a:cubicBezTo>
                    <a:cubicBezTo>
                      <a:pt x="235" y="665"/>
                      <a:pt x="263" y="682"/>
                      <a:pt x="295" y="694"/>
                    </a:cubicBezTo>
                    <a:cubicBezTo>
                      <a:pt x="315" y="701"/>
                      <a:pt x="336" y="707"/>
                      <a:pt x="357" y="710"/>
                    </a:cubicBezTo>
                    <a:cubicBezTo>
                      <a:pt x="384" y="714"/>
                      <a:pt x="412" y="715"/>
                      <a:pt x="439" y="711"/>
                    </a:cubicBezTo>
                    <a:cubicBezTo>
                      <a:pt x="464" y="708"/>
                      <a:pt x="488" y="702"/>
                      <a:pt x="512" y="693"/>
                    </a:cubicBezTo>
                    <a:cubicBezTo>
                      <a:pt x="538" y="683"/>
                      <a:pt x="563" y="669"/>
                      <a:pt x="585" y="652"/>
                    </a:cubicBezTo>
                    <a:cubicBezTo>
                      <a:pt x="607" y="635"/>
                      <a:pt x="627" y="615"/>
                      <a:pt x="644" y="592"/>
                    </a:cubicBezTo>
                    <a:cubicBezTo>
                      <a:pt x="657" y="575"/>
                      <a:pt x="668" y="556"/>
                      <a:pt x="677" y="536"/>
                    </a:cubicBezTo>
                    <a:cubicBezTo>
                      <a:pt x="686" y="519"/>
                      <a:pt x="692" y="501"/>
                      <a:pt x="696" y="482"/>
                    </a:cubicBezTo>
                    <a:cubicBezTo>
                      <a:pt x="700" y="465"/>
                      <a:pt x="703" y="449"/>
                      <a:pt x="704" y="432"/>
                    </a:cubicBezTo>
                    <a:cubicBezTo>
                      <a:pt x="704" y="413"/>
                      <a:pt x="704" y="393"/>
                      <a:pt x="702" y="374"/>
                    </a:cubicBezTo>
                    <a:cubicBezTo>
                      <a:pt x="701" y="361"/>
                      <a:pt x="698" y="347"/>
                      <a:pt x="695" y="334"/>
                    </a:cubicBezTo>
                    <a:cubicBezTo>
                      <a:pt x="689" y="310"/>
                      <a:pt x="679" y="286"/>
                      <a:pt x="666" y="264"/>
                    </a:cubicBezTo>
                    <a:cubicBezTo>
                      <a:pt x="665" y="262"/>
                      <a:pt x="665" y="260"/>
                      <a:pt x="667" y="258"/>
                    </a:cubicBezTo>
                    <a:cubicBezTo>
                      <a:pt x="680" y="246"/>
                      <a:pt x="691" y="234"/>
                      <a:pt x="703" y="222"/>
                    </a:cubicBezTo>
                    <a:cubicBezTo>
                      <a:pt x="704" y="221"/>
                      <a:pt x="705" y="220"/>
                      <a:pt x="707" y="2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BB489A81-DB00-411E-90AF-DD0105863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101" y="3270116"/>
                <a:ext cx="1450975" cy="1435100"/>
              </a:xfrm>
              <a:custGeom>
                <a:avLst/>
                <a:gdLst>
                  <a:gd name="T0" fmla="*/ 350 w 455"/>
                  <a:gd name="T1" fmla="*/ 54 h 450"/>
                  <a:gd name="T2" fmla="*/ 311 w 455"/>
                  <a:gd name="T3" fmla="*/ 93 h 450"/>
                  <a:gd name="T4" fmla="*/ 305 w 455"/>
                  <a:gd name="T5" fmla="*/ 94 h 450"/>
                  <a:gd name="T6" fmla="*/ 262 w 455"/>
                  <a:gd name="T7" fmla="*/ 81 h 450"/>
                  <a:gd name="T8" fmla="*/ 210 w 455"/>
                  <a:gd name="T9" fmla="*/ 82 h 450"/>
                  <a:gd name="T10" fmla="*/ 148 w 455"/>
                  <a:gd name="T11" fmla="*/ 109 h 450"/>
                  <a:gd name="T12" fmla="*/ 103 w 455"/>
                  <a:gd name="T13" fmla="*/ 160 h 450"/>
                  <a:gd name="T14" fmla="*/ 84 w 455"/>
                  <a:gd name="T15" fmla="*/ 216 h 450"/>
                  <a:gd name="T16" fmla="*/ 90 w 455"/>
                  <a:gd name="T17" fmla="*/ 283 h 450"/>
                  <a:gd name="T18" fmla="*/ 154 w 455"/>
                  <a:gd name="T19" fmla="*/ 367 h 450"/>
                  <a:gd name="T20" fmla="*/ 225 w 455"/>
                  <a:gd name="T21" fmla="*/ 392 h 450"/>
                  <a:gd name="T22" fmla="*/ 302 w 455"/>
                  <a:gd name="T23" fmla="*/ 379 h 450"/>
                  <a:gd name="T24" fmla="*/ 364 w 455"/>
                  <a:gd name="T25" fmla="*/ 330 h 450"/>
                  <a:gd name="T26" fmla="*/ 391 w 455"/>
                  <a:gd name="T27" fmla="*/ 273 h 450"/>
                  <a:gd name="T28" fmla="*/ 395 w 455"/>
                  <a:gd name="T29" fmla="*/ 223 h 450"/>
                  <a:gd name="T30" fmla="*/ 380 w 455"/>
                  <a:gd name="T31" fmla="*/ 167 h 450"/>
                  <a:gd name="T32" fmla="*/ 422 w 455"/>
                  <a:gd name="T33" fmla="*/ 125 h 450"/>
                  <a:gd name="T34" fmla="*/ 453 w 455"/>
                  <a:gd name="T35" fmla="*/ 242 h 450"/>
                  <a:gd name="T36" fmla="*/ 418 w 455"/>
                  <a:gd name="T37" fmla="*/ 354 h 450"/>
                  <a:gd name="T38" fmla="*/ 235 w 455"/>
                  <a:gd name="T39" fmla="*/ 450 h 450"/>
                  <a:gd name="T40" fmla="*/ 85 w 455"/>
                  <a:gd name="T41" fmla="*/ 385 h 450"/>
                  <a:gd name="T42" fmla="*/ 95 w 455"/>
                  <a:gd name="T43" fmla="*/ 78 h 450"/>
                  <a:gd name="T44" fmla="*/ 350 w 455"/>
                  <a:gd name="T45" fmla="*/ 5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5" h="450">
                    <a:moveTo>
                      <a:pt x="350" y="54"/>
                    </a:moveTo>
                    <a:cubicBezTo>
                      <a:pt x="337" y="67"/>
                      <a:pt x="324" y="80"/>
                      <a:pt x="311" y="93"/>
                    </a:cubicBezTo>
                    <a:cubicBezTo>
                      <a:pt x="310" y="94"/>
                      <a:pt x="307" y="95"/>
                      <a:pt x="305" y="94"/>
                    </a:cubicBezTo>
                    <a:cubicBezTo>
                      <a:pt x="292" y="87"/>
                      <a:pt x="277" y="83"/>
                      <a:pt x="262" y="81"/>
                    </a:cubicBezTo>
                    <a:cubicBezTo>
                      <a:pt x="244" y="79"/>
                      <a:pt x="227" y="79"/>
                      <a:pt x="210" y="82"/>
                    </a:cubicBezTo>
                    <a:cubicBezTo>
                      <a:pt x="187" y="87"/>
                      <a:pt x="166" y="96"/>
                      <a:pt x="148" y="109"/>
                    </a:cubicBezTo>
                    <a:cubicBezTo>
                      <a:pt x="129" y="123"/>
                      <a:pt x="114" y="140"/>
                      <a:pt x="103" y="160"/>
                    </a:cubicBezTo>
                    <a:cubicBezTo>
                      <a:pt x="93" y="178"/>
                      <a:pt x="87" y="196"/>
                      <a:pt x="84" y="216"/>
                    </a:cubicBezTo>
                    <a:cubicBezTo>
                      <a:pt x="81" y="239"/>
                      <a:pt x="83" y="261"/>
                      <a:pt x="90" y="283"/>
                    </a:cubicBezTo>
                    <a:cubicBezTo>
                      <a:pt x="101" y="319"/>
                      <a:pt x="123" y="347"/>
                      <a:pt x="154" y="367"/>
                    </a:cubicBezTo>
                    <a:cubicBezTo>
                      <a:pt x="176" y="381"/>
                      <a:pt x="199" y="389"/>
                      <a:pt x="225" y="392"/>
                    </a:cubicBezTo>
                    <a:cubicBezTo>
                      <a:pt x="252" y="394"/>
                      <a:pt x="277" y="390"/>
                      <a:pt x="302" y="379"/>
                    </a:cubicBezTo>
                    <a:cubicBezTo>
                      <a:pt x="327" y="368"/>
                      <a:pt x="348" y="352"/>
                      <a:pt x="364" y="330"/>
                    </a:cubicBezTo>
                    <a:cubicBezTo>
                      <a:pt x="377" y="313"/>
                      <a:pt x="386" y="294"/>
                      <a:pt x="391" y="273"/>
                    </a:cubicBezTo>
                    <a:cubicBezTo>
                      <a:pt x="395" y="256"/>
                      <a:pt x="397" y="240"/>
                      <a:pt x="395" y="223"/>
                    </a:cubicBezTo>
                    <a:cubicBezTo>
                      <a:pt x="394" y="204"/>
                      <a:pt x="389" y="185"/>
                      <a:pt x="380" y="167"/>
                    </a:cubicBezTo>
                    <a:cubicBezTo>
                      <a:pt x="394" y="153"/>
                      <a:pt x="408" y="139"/>
                      <a:pt x="422" y="125"/>
                    </a:cubicBezTo>
                    <a:cubicBezTo>
                      <a:pt x="444" y="161"/>
                      <a:pt x="455" y="200"/>
                      <a:pt x="453" y="242"/>
                    </a:cubicBezTo>
                    <a:cubicBezTo>
                      <a:pt x="452" y="283"/>
                      <a:pt x="441" y="320"/>
                      <a:pt x="418" y="354"/>
                    </a:cubicBezTo>
                    <a:cubicBezTo>
                      <a:pt x="374" y="418"/>
                      <a:pt x="312" y="450"/>
                      <a:pt x="235" y="450"/>
                    </a:cubicBezTo>
                    <a:cubicBezTo>
                      <a:pt x="176" y="450"/>
                      <a:pt x="125" y="427"/>
                      <a:pt x="85" y="385"/>
                    </a:cubicBezTo>
                    <a:cubicBezTo>
                      <a:pt x="0" y="295"/>
                      <a:pt x="6" y="160"/>
                      <a:pt x="95" y="78"/>
                    </a:cubicBezTo>
                    <a:cubicBezTo>
                      <a:pt x="179" y="0"/>
                      <a:pt x="293" y="14"/>
                      <a:pt x="350" y="5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33C2BF33-4BC1-456E-9F1C-86FDA8F60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2874828"/>
                <a:ext cx="1381125" cy="1384300"/>
              </a:xfrm>
              <a:custGeom>
                <a:avLst/>
                <a:gdLst>
                  <a:gd name="T0" fmla="*/ 363 w 433"/>
                  <a:gd name="T1" fmla="*/ 0 h 434"/>
                  <a:gd name="T2" fmla="*/ 363 w 433"/>
                  <a:gd name="T3" fmla="*/ 71 h 434"/>
                  <a:gd name="T4" fmla="*/ 432 w 433"/>
                  <a:gd name="T5" fmla="*/ 71 h 434"/>
                  <a:gd name="T6" fmla="*/ 433 w 433"/>
                  <a:gd name="T7" fmla="*/ 73 h 434"/>
                  <a:gd name="T8" fmla="*/ 408 w 433"/>
                  <a:gd name="T9" fmla="*/ 98 h 434"/>
                  <a:gd name="T10" fmla="*/ 303 w 433"/>
                  <a:gd name="T11" fmla="*/ 203 h 434"/>
                  <a:gd name="T12" fmla="*/ 292 w 433"/>
                  <a:gd name="T13" fmla="*/ 207 h 434"/>
                  <a:gd name="T14" fmla="*/ 262 w 433"/>
                  <a:gd name="T15" fmla="*/ 208 h 434"/>
                  <a:gd name="T16" fmla="*/ 255 w 433"/>
                  <a:gd name="T17" fmla="*/ 210 h 434"/>
                  <a:gd name="T18" fmla="*/ 176 w 433"/>
                  <a:gd name="T19" fmla="*/ 289 h 434"/>
                  <a:gd name="T20" fmla="*/ 141 w 433"/>
                  <a:gd name="T21" fmla="*/ 325 h 434"/>
                  <a:gd name="T22" fmla="*/ 140 w 433"/>
                  <a:gd name="T23" fmla="*/ 330 h 434"/>
                  <a:gd name="T24" fmla="*/ 146 w 433"/>
                  <a:gd name="T25" fmla="*/ 354 h 434"/>
                  <a:gd name="T26" fmla="*/ 121 w 433"/>
                  <a:gd name="T27" fmla="*/ 415 h 434"/>
                  <a:gd name="T28" fmla="*/ 67 w 433"/>
                  <a:gd name="T29" fmla="*/ 432 h 434"/>
                  <a:gd name="T30" fmla="*/ 12 w 433"/>
                  <a:gd name="T31" fmla="*/ 397 h 434"/>
                  <a:gd name="T32" fmla="*/ 4 w 433"/>
                  <a:gd name="T33" fmla="*/ 342 h 434"/>
                  <a:gd name="T34" fmla="*/ 46 w 433"/>
                  <a:gd name="T35" fmla="*/ 294 h 434"/>
                  <a:gd name="T36" fmla="*/ 105 w 433"/>
                  <a:gd name="T37" fmla="*/ 295 h 434"/>
                  <a:gd name="T38" fmla="*/ 110 w 433"/>
                  <a:gd name="T39" fmla="*/ 293 h 434"/>
                  <a:gd name="T40" fmla="*/ 191 w 433"/>
                  <a:gd name="T41" fmla="*/ 213 h 434"/>
                  <a:gd name="T42" fmla="*/ 223 w 433"/>
                  <a:gd name="T43" fmla="*/ 181 h 434"/>
                  <a:gd name="T44" fmla="*/ 227 w 433"/>
                  <a:gd name="T45" fmla="*/ 171 h 434"/>
                  <a:gd name="T46" fmla="*/ 227 w 433"/>
                  <a:gd name="T47" fmla="*/ 143 h 434"/>
                  <a:gd name="T48" fmla="*/ 231 w 433"/>
                  <a:gd name="T49" fmla="*/ 131 h 434"/>
                  <a:gd name="T50" fmla="*/ 360 w 433"/>
                  <a:gd name="T51" fmla="*/ 3 h 434"/>
                  <a:gd name="T52" fmla="*/ 363 w 433"/>
                  <a:gd name="T53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3" h="434">
                    <a:moveTo>
                      <a:pt x="363" y="0"/>
                    </a:moveTo>
                    <a:cubicBezTo>
                      <a:pt x="363" y="24"/>
                      <a:pt x="363" y="47"/>
                      <a:pt x="363" y="71"/>
                    </a:cubicBezTo>
                    <a:cubicBezTo>
                      <a:pt x="386" y="71"/>
                      <a:pt x="409" y="71"/>
                      <a:pt x="432" y="71"/>
                    </a:cubicBezTo>
                    <a:cubicBezTo>
                      <a:pt x="432" y="72"/>
                      <a:pt x="432" y="73"/>
                      <a:pt x="433" y="73"/>
                    </a:cubicBezTo>
                    <a:cubicBezTo>
                      <a:pt x="424" y="81"/>
                      <a:pt x="416" y="90"/>
                      <a:pt x="408" y="98"/>
                    </a:cubicBezTo>
                    <a:cubicBezTo>
                      <a:pt x="373" y="133"/>
                      <a:pt x="338" y="168"/>
                      <a:pt x="303" y="203"/>
                    </a:cubicBezTo>
                    <a:cubicBezTo>
                      <a:pt x="300" y="206"/>
                      <a:pt x="297" y="208"/>
                      <a:pt x="292" y="207"/>
                    </a:cubicBezTo>
                    <a:cubicBezTo>
                      <a:pt x="282" y="207"/>
                      <a:pt x="272" y="207"/>
                      <a:pt x="262" y="208"/>
                    </a:cubicBezTo>
                    <a:cubicBezTo>
                      <a:pt x="260" y="208"/>
                      <a:pt x="256" y="209"/>
                      <a:pt x="255" y="210"/>
                    </a:cubicBezTo>
                    <a:cubicBezTo>
                      <a:pt x="228" y="237"/>
                      <a:pt x="202" y="263"/>
                      <a:pt x="176" y="289"/>
                    </a:cubicBezTo>
                    <a:cubicBezTo>
                      <a:pt x="164" y="301"/>
                      <a:pt x="152" y="313"/>
                      <a:pt x="141" y="325"/>
                    </a:cubicBezTo>
                    <a:cubicBezTo>
                      <a:pt x="140" y="326"/>
                      <a:pt x="139" y="328"/>
                      <a:pt x="140" y="330"/>
                    </a:cubicBezTo>
                    <a:cubicBezTo>
                      <a:pt x="143" y="338"/>
                      <a:pt x="145" y="346"/>
                      <a:pt x="146" y="354"/>
                    </a:cubicBezTo>
                    <a:cubicBezTo>
                      <a:pt x="148" y="379"/>
                      <a:pt x="139" y="399"/>
                      <a:pt x="121" y="415"/>
                    </a:cubicBezTo>
                    <a:cubicBezTo>
                      <a:pt x="105" y="428"/>
                      <a:pt x="87" y="434"/>
                      <a:pt x="67" y="432"/>
                    </a:cubicBezTo>
                    <a:cubicBezTo>
                      <a:pt x="43" y="429"/>
                      <a:pt x="25" y="417"/>
                      <a:pt x="12" y="397"/>
                    </a:cubicBezTo>
                    <a:cubicBezTo>
                      <a:pt x="2" y="380"/>
                      <a:pt x="0" y="361"/>
                      <a:pt x="4" y="342"/>
                    </a:cubicBezTo>
                    <a:cubicBezTo>
                      <a:pt x="10" y="320"/>
                      <a:pt x="24" y="303"/>
                      <a:pt x="46" y="294"/>
                    </a:cubicBezTo>
                    <a:cubicBezTo>
                      <a:pt x="66" y="285"/>
                      <a:pt x="86" y="286"/>
                      <a:pt x="105" y="295"/>
                    </a:cubicBezTo>
                    <a:cubicBezTo>
                      <a:pt x="107" y="295"/>
                      <a:pt x="109" y="294"/>
                      <a:pt x="110" y="293"/>
                    </a:cubicBezTo>
                    <a:cubicBezTo>
                      <a:pt x="137" y="267"/>
                      <a:pt x="164" y="240"/>
                      <a:pt x="191" y="213"/>
                    </a:cubicBezTo>
                    <a:cubicBezTo>
                      <a:pt x="202" y="202"/>
                      <a:pt x="212" y="191"/>
                      <a:pt x="223" y="181"/>
                    </a:cubicBezTo>
                    <a:cubicBezTo>
                      <a:pt x="226" y="178"/>
                      <a:pt x="227" y="175"/>
                      <a:pt x="227" y="171"/>
                    </a:cubicBezTo>
                    <a:cubicBezTo>
                      <a:pt x="227" y="162"/>
                      <a:pt x="227" y="152"/>
                      <a:pt x="227" y="143"/>
                    </a:cubicBezTo>
                    <a:cubicBezTo>
                      <a:pt x="226" y="138"/>
                      <a:pt x="228" y="135"/>
                      <a:pt x="231" y="131"/>
                    </a:cubicBezTo>
                    <a:cubicBezTo>
                      <a:pt x="274" y="88"/>
                      <a:pt x="317" y="45"/>
                      <a:pt x="360" y="3"/>
                    </a:cubicBezTo>
                    <a:cubicBezTo>
                      <a:pt x="361" y="2"/>
                      <a:pt x="362" y="1"/>
                      <a:pt x="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45" name="Oval 79">
            <a:extLst>
              <a:ext uri="{FF2B5EF4-FFF2-40B4-BE49-F238E27FC236}">
                <a16:creationId xmlns:a16="http://schemas.microsoft.com/office/drawing/2014/main" id="{FBD7A9DE-5368-417F-ABF5-80B8C8620883}"/>
              </a:ext>
            </a:extLst>
          </p:cNvPr>
          <p:cNvSpPr>
            <a:spLocks noChangeAspect="1"/>
          </p:cNvSpPr>
          <p:nvPr/>
        </p:nvSpPr>
        <p:spPr>
          <a:xfrm>
            <a:off x="4342008" y="5959286"/>
            <a:ext cx="481084" cy="48536"/>
          </a:xfrm>
          <a:prstGeom prst="ellipse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6" name="Group 27">
            <a:extLst>
              <a:ext uri="{FF2B5EF4-FFF2-40B4-BE49-F238E27FC236}">
                <a16:creationId xmlns:a16="http://schemas.microsoft.com/office/drawing/2014/main" id="{5F9464C1-0FA0-4509-97F0-B2B81B79FC25}"/>
              </a:ext>
            </a:extLst>
          </p:cNvPr>
          <p:cNvGrpSpPr>
            <a:grpSpLocks noChangeAspect="1"/>
          </p:cNvGrpSpPr>
          <p:nvPr/>
        </p:nvGrpSpPr>
        <p:grpSpPr>
          <a:xfrm rot="20404528">
            <a:off x="4365595" y="4146784"/>
            <a:ext cx="1372733" cy="1683073"/>
            <a:chOff x="4742068" y="1262522"/>
            <a:chExt cx="520700" cy="1146176"/>
          </a:xfrm>
          <a:solidFill>
            <a:schemeClr val="tx1"/>
          </a:solidFill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2E70A360-E7E9-490A-B22E-72C3A97AE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2068" y="1448260"/>
              <a:ext cx="520700" cy="960438"/>
            </a:xfrm>
            <a:custGeom>
              <a:avLst/>
              <a:gdLst>
                <a:gd name="T0" fmla="*/ 359 w 740"/>
                <a:gd name="T1" fmla="*/ 85 h 685"/>
                <a:gd name="T2" fmla="*/ 297 w 740"/>
                <a:gd name="T3" fmla="*/ 76 h 685"/>
                <a:gd name="T4" fmla="*/ 263 w 740"/>
                <a:gd name="T5" fmla="*/ 70 h 685"/>
                <a:gd name="T6" fmla="*/ 241 w 740"/>
                <a:gd name="T7" fmla="*/ 80 h 685"/>
                <a:gd name="T8" fmla="*/ 179 w 740"/>
                <a:gd name="T9" fmla="*/ 154 h 685"/>
                <a:gd name="T10" fmla="*/ 147 w 740"/>
                <a:gd name="T11" fmla="*/ 165 h 685"/>
                <a:gd name="T12" fmla="*/ 123 w 740"/>
                <a:gd name="T13" fmla="*/ 141 h 685"/>
                <a:gd name="T14" fmla="*/ 129 w 740"/>
                <a:gd name="T15" fmla="*/ 114 h 685"/>
                <a:gd name="T16" fmla="*/ 214 w 740"/>
                <a:gd name="T17" fmla="*/ 12 h 685"/>
                <a:gd name="T18" fmla="*/ 237 w 740"/>
                <a:gd name="T19" fmla="*/ 1 h 685"/>
                <a:gd name="T20" fmla="*/ 402 w 740"/>
                <a:gd name="T21" fmla="*/ 2 h 685"/>
                <a:gd name="T22" fmla="*/ 502 w 740"/>
                <a:gd name="T23" fmla="*/ 43 h 685"/>
                <a:gd name="T24" fmla="*/ 544 w 740"/>
                <a:gd name="T25" fmla="*/ 99 h 685"/>
                <a:gd name="T26" fmla="*/ 582 w 740"/>
                <a:gd name="T27" fmla="*/ 170 h 685"/>
                <a:gd name="T28" fmla="*/ 603 w 740"/>
                <a:gd name="T29" fmla="*/ 210 h 685"/>
                <a:gd name="T30" fmla="*/ 614 w 740"/>
                <a:gd name="T31" fmla="*/ 213 h 685"/>
                <a:gd name="T32" fmla="*/ 690 w 740"/>
                <a:gd name="T33" fmla="*/ 161 h 685"/>
                <a:gd name="T34" fmla="*/ 724 w 740"/>
                <a:gd name="T35" fmla="*/ 160 h 685"/>
                <a:gd name="T36" fmla="*/ 739 w 740"/>
                <a:gd name="T37" fmla="*/ 190 h 685"/>
                <a:gd name="T38" fmla="*/ 722 w 740"/>
                <a:gd name="T39" fmla="*/ 217 h 685"/>
                <a:gd name="T40" fmla="*/ 679 w 740"/>
                <a:gd name="T41" fmla="*/ 247 h 685"/>
                <a:gd name="T42" fmla="*/ 606 w 740"/>
                <a:gd name="T43" fmla="*/ 297 h 685"/>
                <a:gd name="T44" fmla="*/ 569 w 740"/>
                <a:gd name="T45" fmla="*/ 287 h 685"/>
                <a:gd name="T46" fmla="*/ 488 w 740"/>
                <a:gd name="T47" fmla="*/ 170 h 685"/>
                <a:gd name="T48" fmla="*/ 486 w 740"/>
                <a:gd name="T49" fmla="*/ 168 h 685"/>
                <a:gd name="T50" fmla="*/ 423 w 740"/>
                <a:gd name="T51" fmla="*/ 257 h 685"/>
                <a:gd name="T52" fmla="*/ 434 w 740"/>
                <a:gd name="T53" fmla="*/ 268 h 685"/>
                <a:gd name="T54" fmla="*/ 554 w 740"/>
                <a:gd name="T55" fmla="*/ 374 h 685"/>
                <a:gd name="T56" fmla="*/ 570 w 740"/>
                <a:gd name="T57" fmla="*/ 388 h 685"/>
                <a:gd name="T58" fmla="*/ 583 w 740"/>
                <a:gd name="T59" fmla="*/ 419 h 685"/>
                <a:gd name="T60" fmla="*/ 583 w 740"/>
                <a:gd name="T61" fmla="*/ 483 h 685"/>
                <a:gd name="T62" fmla="*/ 584 w 740"/>
                <a:gd name="T63" fmla="*/ 637 h 685"/>
                <a:gd name="T64" fmla="*/ 563 w 740"/>
                <a:gd name="T65" fmla="*/ 674 h 685"/>
                <a:gd name="T66" fmla="*/ 505 w 740"/>
                <a:gd name="T67" fmla="*/ 652 h 685"/>
                <a:gd name="T68" fmla="*/ 503 w 740"/>
                <a:gd name="T69" fmla="*/ 637 h 685"/>
                <a:gd name="T70" fmla="*/ 503 w 740"/>
                <a:gd name="T71" fmla="*/ 465 h 685"/>
                <a:gd name="T72" fmla="*/ 485 w 740"/>
                <a:gd name="T73" fmla="*/ 431 h 685"/>
                <a:gd name="T74" fmla="*/ 361 w 740"/>
                <a:gd name="T75" fmla="*/ 345 h 685"/>
                <a:gd name="T76" fmla="*/ 359 w 740"/>
                <a:gd name="T77" fmla="*/ 344 h 685"/>
                <a:gd name="T78" fmla="*/ 330 w 740"/>
                <a:gd name="T79" fmla="*/ 384 h 685"/>
                <a:gd name="T80" fmla="*/ 291 w 740"/>
                <a:gd name="T81" fmla="*/ 437 h 685"/>
                <a:gd name="T82" fmla="*/ 259 w 740"/>
                <a:gd name="T83" fmla="*/ 454 h 685"/>
                <a:gd name="T84" fmla="*/ 41 w 740"/>
                <a:gd name="T85" fmla="*/ 455 h 685"/>
                <a:gd name="T86" fmla="*/ 1 w 740"/>
                <a:gd name="T87" fmla="*/ 412 h 685"/>
                <a:gd name="T88" fmla="*/ 42 w 740"/>
                <a:gd name="T89" fmla="*/ 373 h 685"/>
                <a:gd name="T90" fmla="*/ 205 w 740"/>
                <a:gd name="T91" fmla="*/ 373 h 685"/>
                <a:gd name="T92" fmla="*/ 237 w 740"/>
                <a:gd name="T93" fmla="*/ 352 h 685"/>
                <a:gd name="T94" fmla="*/ 271 w 740"/>
                <a:gd name="T95" fmla="*/ 278 h 685"/>
                <a:gd name="T96" fmla="*/ 304 w 740"/>
                <a:gd name="T97" fmla="*/ 206 h 685"/>
                <a:gd name="T98" fmla="*/ 334 w 740"/>
                <a:gd name="T99" fmla="*/ 141 h 685"/>
                <a:gd name="T100" fmla="*/ 358 w 740"/>
                <a:gd name="T101" fmla="*/ 88 h 685"/>
                <a:gd name="T102" fmla="*/ 359 w 740"/>
                <a:gd name="T103" fmla="*/ 85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0" h="685">
                  <a:moveTo>
                    <a:pt x="359" y="85"/>
                  </a:moveTo>
                  <a:cubicBezTo>
                    <a:pt x="338" y="82"/>
                    <a:pt x="318" y="79"/>
                    <a:pt x="297" y="76"/>
                  </a:cubicBezTo>
                  <a:cubicBezTo>
                    <a:pt x="286" y="74"/>
                    <a:pt x="274" y="72"/>
                    <a:pt x="263" y="70"/>
                  </a:cubicBezTo>
                  <a:cubicBezTo>
                    <a:pt x="253" y="69"/>
                    <a:pt x="247" y="73"/>
                    <a:pt x="241" y="80"/>
                  </a:cubicBezTo>
                  <a:cubicBezTo>
                    <a:pt x="220" y="105"/>
                    <a:pt x="200" y="129"/>
                    <a:pt x="179" y="154"/>
                  </a:cubicBezTo>
                  <a:cubicBezTo>
                    <a:pt x="171" y="164"/>
                    <a:pt x="159" y="168"/>
                    <a:pt x="147" y="165"/>
                  </a:cubicBezTo>
                  <a:cubicBezTo>
                    <a:pt x="134" y="162"/>
                    <a:pt x="126" y="154"/>
                    <a:pt x="123" y="141"/>
                  </a:cubicBezTo>
                  <a:cubicBezTo>
                    <a:pt x="120" y="132"/>
                    <a:pt x="122" y="122"/>
                    <a:pt x="129" y="114"/>
                  </a:cubicBezTo>
                  <a:cubicBezTo>
                    <a:pt x="157" y="80"/>
                    <a:pt x="185" y="46"/>
                    <a:pt x="214" y="12"/>
                  </a:cubicBezTo>
                  <a:cubicBezTo>
                    <a:pt x="220" y="5"/>
                    <a:pt x="227" y="1"/>
                    <a:pt x="237" y="1"/>
                  </a:cubicBezTo>
                  <a:cubicBezTo>
                    <a:pt x="292" y="1"/>
                    <a:pt x="347" y="0"/>
                    <a:pt x="402" y="2"/>
                  </a:cubicBezTo>
                  <a:cubicBezTo>
                    <a:pt x="440" y="3"/>
                    <a:pt x="474" y="18"/>
                    <a:pt x="502" y="43"/>
                  </a:cubicBezTo>
                  <a:cubicBezTo>
                    <a:pt x="520" y="59"/>
                    <a:pt x="533" y="79"/>
                    <a:pt x="544" y="99"/>
                  </a:cubicBezTo>
                  <a:cubicBezTo>
                    <a:pt x="556" y="123"/>
                    <a:pt x="569" y="147"/>
                    <a:pt x="582" y="170"/>
                  </a:cubicBezTo>
                  <a:cubicBezTo>
                    <a:pt x="589" y="184"/>
                    <a:pt x="596" y="197"/>
                    <a:pt x="603" y="210"/>
                  </a:cubicBezTo>
                  <a:cubicBezTo>
                    <a:pt x="606" y="215"/>
                    <a:pt x="610" y="216"/>
                    <a:pt x="614" y="213"/>
                  </a:cubicBezTo>
                  <a:cubicBezTo>
                    <a:pt x="640" y="196"/>
                    <a:pt x="665" y="178"/>
                    <a:pt x="690" y="161"/>
                  </a:cubicBezTo>
                  <a:cubicBezTo>
                    <a:pt x="701" y="154"/>
                    <a:pt x="713" y="154"/>
                    <a:pt x="724" y="160"/>
                  </a:cubicBezTo>
                  <a:cubicBezTo>
                    <a:pt x="734" y="167"/>
                    <a:pt x="740" y="177"/>
                    <a:pt x="739" y="190"/>
                  </a:cubicBezTo>
                  <a:cubicBezTo>
                    <a:pt x="739" y="202"/>
                    <a:pt x="732" y="210"/>
                    <a:pt x="722" y="217"/>
                  </a:cubicBezTo>
                  <a:cubicBezTo>
                    <a:pt x="707" y="227"/>
                    <a:pt x="693" y="237"/>
                    <a:pt x="679" y="247"/>
                  </a:cubicBezTo>
                  <a:cubicBezTo>
                    <a:pt x="655" y="263"/>
                    <a:pt x="631" y="280"/>
                    <a:pt x="606" y="297"/>
                  </a:cubicBezTo>
                  <a:cubicBezTo>
                    <a:pt x="593" y="305"/>
                    <a:pt x="577" y="299"/>
                    <a:pt x="569" y="287"/>
                  </a:cubicBezTo>
                  <a:cubicBezTo>
                    <a:pt x="542" y="248"/>
                    <a:pt x="515" y="209"/>
                    <a:pt x="488" y="170"/>
                  </a:cubicBezTo>
                  <a:cubicBezTo>
                    <a:pt x="488" y="170"/>
                    <a:pt x="487" y="169"/>
                    <a:pt x="486" y="168"/>
                  </a:cubicBezTo>
                  <a:cubicBezTo>
                    <a:pt x="465" y="198"/>
                    <a:pt x="444" y="227"/>
                    <a:pt x="423" y="257"/>
                  </a:cubicBezTo>
                  <a:cubicBezTo>
                    <a:pt x="427" y="261"/>
                    <a:pt x="431" y="265"/>
                    <a:pt x="434" y="268"/>
                  </a:cubicBezTo>
                  <a:cubicBezTo>
                    <a:pt x="474" y="303"/>
                    <a:pt x="514" y="338"/>
                    <a:pt x="554" y="374"/>
                  </a:cubicBezTo>
                  <a:cubicBezTo>
                    <a:pt x="559" y="378"/>
                    <a:pt x="565" y="383"/>
                    <a:pt x="570" y="388"/>
                  </a:cubicBezTo>
                  <a:cubicBezTo>
                    <a:pt x="579" y="396"/>
                    <a:pt x="583" y="407"/>
                    <a:pt x="583" y="419"/>
                  </a:cubicBezTo>
                  <a:cubicBezTo>
                    <a:pt x="583" y="440"/>
                    <a:pt x="583" y="461"/>
                    <a:pt x="583" y="483"/>
                  </a:cubicBezTo>
                  <a:cubicBezTo>
                    <a:pt x="584" y="534"/>
                    <a:pt x="584" y="585"/>
                    <a:pt x="584" y="637"/>
                  </a:cubicBezTo>
                  <a:cubicBezTo>
                    <a:pt x="584" y="653"/>
                    <a:pt x="577" y="666"/>
                    <a:pt x="563" y="674"/>
                  </a:cubicBezTo>
                  <a:cubicBezTo>
                    <a:pt x="541" y="685"/>
                    <a:pt x="513" y="676"/>
                    <a:pt x="505" y="652"/>
                  </a:cubicBezTo>
                  <a:cubicBezTo>
                    <a:pt x="503" y="647"/>
                    <a:pt x="503" y="642"/>
                    <a:pt x="503" y="637"/>
                  </a:cubicBezTo>
                  <a:cubicBezTo>
                    <a:pt x="502" y="579"/>
                    <a:pt x="502" y="522"/>
                    <a:pt x="503" y="465"/>
                  </a:cubicBezTo>
                  <a:cubicBezTo>
                    <a:pt x="503" y="450"/>
                    <a:pt x="498" y="439"/>
                    <a:pt x="485" y="431"/>
                  </a:cubicBezTo>
                  <a:cubicBezTo>
                    <a:pt x="444" y="402"/>
                    <a:pt x="402" y="373"/>
                    <a:pt x="361" y="345"/>
                  </a:cubicBezTo>
                  <a:cubicBezTo>
                    <a:pt x="361" y="344"/>
                    <a:pt x="360" y="344"/>
                    <a:pt x="359" y="344"/>
                  </a:cubicBezTo>
                  <a:cubicBezTo>
                    <a:pt x="350" y="357"/>
                    <a:pt x="340" y="371"/>
                    <a:pt x="330" y="384"/>
                  </a:cubicBezTo>
                  <a:cubicBezTo>
                    <a:pt x="317" y="402"/>
                    <a:pt x="304" y="420"/>
                    <a:pt x="291" y="437"/>
                  </a:cubicBezTo>
                  <a:cubicBezTo>
                    <a:pt x="283" y="448"/>
                    <a:pt x="273" y="454"/>
                    <a:pt x="259" y="454"/>
                  </a:cubicBezTo>
                  <a:cubicBezTo>
                    <a:pt x="186" y="454"/>
                    <a:pt x="113" y="455"/>
                    <a:pt x="41" y="455"/>
                  </a:cubicBezTo>
                  <a:cubicBezTo>
                    <a:pt x="17" y="455"/>
                    <a:pt x="0" y="435"/>
                    <a:pt x="1" y="412"/>
                  </a:cubicBezTo>
                  <a:cubicBezTo>
                    <a:pt x="1" y="390"/>
                    <a:pt x="21" y="373"/>
                    <a:pt x="42" y="373"/>
                  </a:cubicBezTo>
                  <a:cubicBezTo>
                    <a:pt x="97" y="373"/>
                    <a:pt x="151" y="373"/>
                    <a:pt x="205" y="373"/>
                  </a:cubicBezTo>
                  <a:cubicBezTo>
                    <a:pt x="226" y="373"/>
                    <a:pt x="231" y="367"/>
                    <a:pt x="237" y="352"/>
                  </a:cubicBezTo>
                  <a:cubicBezTo>
                    <a:pt x="248" y="327"/>
                    <a:pt x="260" y="303"/>
                    <a:pt x="271" y="278"/>
                  </a:cubicBezTo>
                  <a:cubicBezTo>
                    <a:pt x="282" y="254"/>
                    <a:pt x="293" y="230"/>
                    <a:pt x="304" y="206"/>
                  </a:cubicBezTo>
                  <a:cubicBezTo>
                    <a:pt x="314" y="184"/>
                    <a:pt x="324" y="163"/>
                    <a:pt x="334" y="141"/>
                  </a:cubicBezTo>
                  <a:cubicBezTo>
                    <a:pt x="342" y="123"/>
                    <a:pt x="350" y="106"/>
                    <a:pt x="358" y="88"/>
                  </a:cubicBezTo>
                  <a:cubicBezTo>
                    <a:pt x="358" y="88"/>
                    <a:pt x="358" y="87"/>
                    <a:pt x="3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E0822EEE-CBC2-4122-AC69-C7A2F5024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806" y="1262522"/>
              <a:ext cx="111125" cy="219075"/>
            </a:xfrm>
            <a:custGeom>
              <a:avLst/>
              <a:gdLst>
                <a:gd name="T0" fmla="*/ 78 w 157"/>
                <a:gd name="T1" fmla="*/ 0 h 156"/>
                <a:gd name="T2" fmla="*/ 157 w 157"/>
                <a:gd name="T3" fmla="*/ 78 h 156"/>
                <a:gd name="T4" fmla="*/ 79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6">
                  <a:moveTo>
                    <a:pt x="78" y="0"/>
                  </a:moveTo>
                  <a:cubicBezTo>
                    <a:pt x="123" y="0"/>
                    <a:pt x="157" y="34"/>
                    <a:pt x="157" y="78"/>
                  </a:cubicBezTo>
                  <a:cubicBezTo>
                    <a:pt x="156" y="121"/>
                    <a:pt x="123" y="156"/>
                    <a:pt x="79" y="156"/>
                  </a:cubicBezTo>
                  <a:cubicBezTo>
                    <a:pt x="34" y="156"/>
                    <a:pt x="0" y="122"/>
                    <a:pt x="0" y="78"/>
                  </a:cubicBezTo>
                  <a:cubicBezTo>
                    <a:pt x="0" y="33"/>
                    <a:pt x="34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9" name="Oval 80">
            <a:extLst>
              <a:ext uri="{FF2B5EF4-FFF2-40B4-BE49-F238E27FC236}">
                <a16:creationId xmlns:a16="http://schemas.microsoft.com/office/drawing/2014/main" id="{28DE37FC-A6EA-40B6-812D-B1B4DEAC1533}"/>
              </a:ext>
            </a:extLst>
          </p:cNvPr>
          <p:cNvSpPr>
            <a:spLocks noChangeAspect="1"/>
          </p:cNvSpPr>
          <p:nvPr/>
        </p:nvSpPr>
        <p:spPr>
          <a:xfrm>
            <a:off x="5524515" y="5672430"/>
            <a:ext cx="238404" cy="53225"/>
          </a:xfrm>
          <a:prstGeom prst="ellipse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Rettangolo 52"/>
          <p:cNvSpPr/>
          <p:nvPr/>
        </p:nvSpPr>
        <p:spPr>
          <a:xfrm>
            <a:off x="644654" y="2234416"/>
            <a:ext cx="6776214" cy="1733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33" dirty="0"/>
              <a:t>Materiale didattico integrativo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33" dirty="0"/>
              <a:t>Attività guidata a crescente livello di difficoltà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33" dirty="0"/>
              <a:t>Peer Tutoring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33" dirty="0"/>
              <a:t>Esercitazioni </a:t>
            </a:r>
          </a:p>
          <a:p>
            <a:endParaRPr lang="it-IT" sz="2133" dirty="0">
              <a:solidFill>
                <a:srgbClr val="00B050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E59FFF-E76E-CB65-6CD7-C13CBF4E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Strategie di recupero e potenziamento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1AC8E3-7FBB-D688-0DE7-1601BB2E2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47"/>
          <a:stretch/>
        </p:blipFill>
        <p:spPr>
          <a:xfrm>
            <a:off x="20" y="-18281"/>
            <a:ext cx="12191980" cy="6857990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CEC7265D-36D3-A36F-B793-AF9F95E99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496" y="2348880"/>
            <a:ext cx="9448800" cy="1828796"/>
          </a:xfrm>
        </p:spPr>
        <p:txBody>
          <a:bodyPr>
            <a:normAutofit/>
          </a:bodyPr>
          <a:lstStyle/>
          <a:p>
            <a:r>
              <a:rPr lang="it-IT" dirty="0"/>
              <a:t>fine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A8423E2B-EDAA-A225-009A-B95587540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496" y="4177676"/>
            <a:ext cx="9448800" cy="685800"/>
          </a:xfrm>
        </p:spPr>
        <p:txBody>
          <a:bodyPr>
            <a:normAutofit/>
          </a:bodyPr>
          <a:lstStyle/>
          <a:p>
            <a:r>
              <a:rPr lang="it-IT" dirty="0"/>
              <a:t>Grazie per l'attenzione</a:t>
            </a:r>
          </a:p>
        </p:txBody>
      </p:sp>
    </p:spTree>
    <p:extLst>
      <p:ext uri="{BB962C8B-B14F-4D97-AF65-F5344CB8AC3E}">
        <p14:creationId xmlns:p14="http://schemas.microsoft.com/office/powerpoint/2010/main" val="278089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61937CB-F485-1EDA-37FE-954E17F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Lezione 1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7508EDB-30BF-7E4A-D54A-4FE008B2F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474C85E-E364-0087-29F5-6E4BD2487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03857"/>
              </p:ext>
            </p:extLst>
          </p:nvPr>
        </p:nvGraphicFramePr>
        <p:xfrm>
          <a:off x="841249" y="4914900"/>
          <a:ext cx="10607039" cy="9601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7643">
                  <a:extLst>
                    <a:ext uri="{9D8B030D-6E8A-4147-A177-3AD203B41FA5}">
                      <a16:colId xmlns:a16="http://schemas.microsoft.com/office/drawing/2014/main" val="899704889"/>
                    </a:ext>
                  </a:extLst>
                </a:gridCol>
                <a:gridCol w="574670">
                  <a:extLst>
                    <a:ext uri="{9D8B030D-6E8A-4147-A177-3AD203B41FA5}">
                      <a16:colId xmlns:a16="http://schemas.microsoft.com/office/drawing/2014/main" val="3074387090"/>
                    </a:ext>
                  </a:extLst>
                </a:gridCol>
                <a:gridCol w="9324726">
                  <a:extLst>
                    <a:ext uri="{9D8B030D-6E8A-4147-A177-3AD203B41FA5}">
                      <a16:colId xmlns:a16="http://schemas.microsoft.com/office/drawing/2014/main" val="547681925"/>
                    </a:ext>
                  </a:extLst>
                </a:gridCol>
              </a:tblGrid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15'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CLASSE: Verifica dei prerequisiti contestuale rinforzo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45364"/>
                  </a:ext>
                </a:extLst>
              </a:tr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45’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500" b="0" kern="1200" dirty="0">
                          <a:solidFill>
                            <a:schemeClr val="tx1"/>
                          </a:solidFill>
                          <a:effectLst/>
                        </a:rPr>
                        <a:t>CLASSE: Lezione su introduzione alla ricorsione ed esempi pratici di funzioni ricorsive</a:t>
                      </a:r>
                      <a:endParaRPr lang="it-IT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043622"/>
                  </a:ext>
                </a:extLst>
              </a:tr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2h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B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B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CASA: Esercitazione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B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08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54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01D8034-299F-F891-FCF9-630DA652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52" y="2389520"/>
            <a:ext cx="7056407" cy="3969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ttangolo 11"/>
          <p:cNvSpPr/>
          <p:nvPr/>
        </p:nvSpPr>
        <p:spPr>
          <a:xfrm>
            <a:off x="297541" y="2335116"/>
            <a:ext cx="4464495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indent="-19050">
              <a:spcAft>
                <a:spcPts val="600"/>
              </a:spcAft>
            </a:pPr>
            <a:r>
              <a:rPr lang="it-IT" sz="18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Obiettivo:</a:t>
            </a: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Rivedere i concetti chiave di funzioni e condizioni;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it-IT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Valutare le conoscenze pregresse degli studenti</a:t>
            </a:r>
          </a:p>
          <a:p>
            <a:pPr marL="19050" indent="-19050">
              <a:spcBef>
                <a:spcPts val="600"/>
              </a:spcBef>
              <a:spcAft>
                <a:spcPts val="600"/>
              </a:spcAft>
            </a:pPr>
            <a:r>
              <a:rPr lang="it-IT" sz="18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Attività:</a:t>
            </a: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 Lezione dialogata in cui il docente pone domande agli studenti riguardanti concetti di </a:t>
            </a:r>
            <a:r>
              <a:rPr lang="it-IT" dirty="0">
                <a:ea typeface="Arial" panose="020B0604020202020204" pitchFamily="34" charset="0"/>
                <a:cs typeface="Calibri" panose="020F0502020204030204" pitchFamily="34" charset="0"/>
              </a:rPr>
              <a:t>condizioni e </a:t>
            </a: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funzioni. In base alle risposte degli studenti, il docente valuta se è necessario un rinforzo su specifici argomenti, utilizzando esempi pratici.</a:t>
            </a:r>
          </a:p>
          <a:p>
            <a:pPr marL="19050" indent="-19050">
              <a:spcBef>
                <a:spcPts val="600"/>
              </a:spcBef>
              <a:spcAft>
                <a:spcPts val="600"/>
              </a:spcAft>
            </a:pPr>
            <a:r>
              <a:rPr lang="it-IT" sz="18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Metodologia:</a:t>
            </a: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 Discussione partecipata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C5BE68-681F-4DE1-57F0-9865D36D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256" y="745380"/>
            <a:ext cx="6666384" cy="978230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7BA1531-614D-9B14-CF35-AB54CA978739}"/>
              </a:ext>
            </a:extLst>
          </p:cNvPr>
          <p:cNvSpPr/>
          <p:nvPr/>
        </p:nvSpPr>
        <p:spPr>
          <a:xfrm>
            <a:off x="335360" y="532577"/>
            <a:ext cx="4608512" cy="1403837"/>
          </a:xfrm>
          <a:prstGeom prst="roundRect">
            <a:avLst/>
          </a:prstGeom>
          <a:solidFill>
            <a:srgbClr val="834B8E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600" b="1" dirty="0"/>
              <a:t>Principio della valorizzazione delle conoscenze e competenze pregresse</a:t>
            </a:r>
          </a:p>
          <a:p>
            <a:r>
              <a:rPr lang="it-IT" sz="1600" dirty="0"/>
              <a:t>Si impara e si partecipa attivamente se vengono valorizzate conoscenze e competenze di cui siamo già in possesso</a:t>
            </a:r>
          </a:p>
          <a:p>
            <a:endParaRPr lang="it-IT" sz="1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E9FAFA8-32E5-54A1-25B8-4933104473F2}"/>
              </a:ext>
            </a:extLst>
          </p:cNvPr>
          <p:cNvSpPr txBox="1"/>
          <p:nvPr/>
        </p:nvSpPr>
        <p:spPr>
          <a:xfrm>
            <a:off x="5070295" y="5228968"/>
            <a:ext cx="2537873" cy="769441"/>
          </a:xfrm>
          <a:prstGeom prst="rect">
            <a:avLst/>
          </a:prstGeom>
          <a:solidFill>
            <a:srgbClr val="FFEECA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80340"/>
            <a:r>
              <a:rPr lang="it-IT" sz="1100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// Esempio di funzione</a:t>
            </a:r>
            <a:endParaRPr lang="it-IT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/>
            <a:r>
              <a:rPr lang="it-IT" sz="11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int</a:t>
            </a:r>
            <a:r>
              <a:rPr lang="it-IT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somma</a:t>
            </a:r>
            <a:r>
              <a:rPr lang="it-IT" sz="11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lang="it-IT" sz="11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int</a:t>
            </a:r>
            <a:r>
              <a:rPr lang="it-IT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a</a:t>
            </a:r>
            <a:r>
              <a:rPr lang="it-IT" sz="11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it-IT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it-IT" sz="11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int</a:t>
            </a:r>
            <a:r>
              <a:rPr lang="it-IT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b</a:t>
            </a:r>
            <a:r>
              <a:rPr lang="it-IT" sz="11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)</a:t>
            </a:r>
            <a:r>
              <a:rPr lang="it-IT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it-IT" sz="11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{</a:t>
            </a:r>
            <a:endParaRPr lang="it-IT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/>
            <a:r>
              <a:rPr lang="it-IT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   </a:t>
            </a:r>
            <a:r>
              <a:rPr lang="it-IT" sz="11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return</a:t>
            </a:r>
            <a:r>
              <a:rPr lang="it-IT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a </a:t>
            </a:r>
            <a:r>
              <a:rPr lang="it-IT" sz="11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+</a:t>
            </a:r>
            <a:r>
              <a:rPr lang="it-IT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b</a:t>
            </a:r>
            <a:r>
              <a:rPr lang="it-IT" sz="11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;</a:t>
            </a:r>
            <a:endParaRPr lang="it-IT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/>
            <a:r>
              <a:rPr lang="it-IT" sz="11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}</a:t>
            </a:r>
            <a:endParaRPr lang="it-IT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3BC904-A78D-8D42-7D68-8DD58AF6A0F9}"/>
              </a:ext>
            </a:extLst>
          </p:cNvPr>
          <p:cNvSpPr txBox="1"/>
          <p:nvPr/>
        </p:nvSpPr>
        <p:spPr>
          <a:xfrm>
            <a:off x="5093312" y="3955043"/>
            <a:ext cx="28611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 typeface="+mj-lt"/>
              <a:buAutoNum type="arabicPeriod"/>
            </a:pPr>
            <a:r>
              <a:rPr lang="it-IT" sz="1600" dirty="0">
                <a:effectLst/>
                <a:latin typeface="Avenir Next LT Pro" panose="020B05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"Che cosa sono le condizioni </a:t>
            </a:r>
            <a:r>
              <a:rPr lang="it-IT" sz="1600" dirty="0" err="1">
                <a:effectLst/>
                <a:latin typeface="Avenir Next LT Pro" panose="020B05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if</a:t>
            </a:r>
            <a:r>
              <a:rPr lang="it-IT" sz="1600" dirty="0">
                <a:effectLst/>
                <a:latin typeface="Avenir Next LT Pro" panose="020B05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-else?"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34D758-ADEF-113D-17D2-FA93AED490A6}"/>
              </a:ext>
            </a:extLst>
          </p:cNvPr>
          <p:cNvSpPr txBox="1"/>
          <p:nvPr/>
        </p:nvSpPr>
        <p:spPr>
          <a:xfrm>
            <a:off x="7869184" y="5413634"/>
            <a:ext cx="2095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 typeface="+mj-lt"/>
              <a:buAutoNum type="arabicPeriod" startAt="2"/>
            </a:pPr>
            <a:r>
              <a:rPr lang="it-IT" sz="1600" dirty="0">
                <a:effectLst/>
                <a:latin typeface="Avenir Next LT Pro" panose="020B05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"Che cos'è una funzione in C?"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3214C2-4074-BE41-4C7E-81E0604FDB78}"/>
              </a:ext>
            </a:extLst>
          </p:cNvPr>
          <p:cNvSpPr txBox="1"/>
          <p:nvPr/>
        </p:nvSpPr>
        <p:spPr>
          <a:xfrm>
            <a:off x="8221243" y="3820136"/>
            <a:ext cx="3406448" cy="1107996"/>
          </a:xfrm>
          <a:prstGeom prst="rect">
            <a:avLst/>
          </a:prstGeom>
          <a:solidFill>
            <a:srgbClr val="F5A700">
              <a:lumMod val="20000"/>
              <a:lumOff val="80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>
            <a:spAutoFit/>
          </a:bodyPr>
          <a:lstStyle/>
          <a:p>
            <a:pPr marL="18034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// Esempio di condizione </a:t>
            </a:r>
            <a:r>
              <a:rPr kumimoji="0" lang="it-IT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if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-else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if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x 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&gt;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)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{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   </a:t>
            </a:r>
            <a:r>
              <a:rPr kumimoji="0" lang="it-IT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printf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"x è positivo\n"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);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}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else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{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   </a:t>
            </a:r>
            <a:r>
              <a:rPr kumimoji="0" lang="it-IT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printf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"x è negativo o zero\n"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);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}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7C78A-47C1-73E8-909A-0DBE9628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41FBC81D-1D15-057D-6EFD-3A92ED87C8D4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Domande chiave sui prerequisiti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7E5572-43CF-F0E6-E05D-93CD776D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972B50-51EA-36D3-6F25-35353126898B}"/>
              </a:ext>
            </a:extLst>
          </p:cNvPr>
          <p:cNvSpPr txBox="1"/>
          <p:nvPr/>
        </p:nvSpPr>
        <p:spPr>
          <a:xfrm>
            <a:off x="606077" y="4798281"/>
            <a:ext cx="404385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// Esempio di funzione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somma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a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b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)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{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   </a:t>
            </a: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return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a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+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b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;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}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025C9D-E4EE-09FB-40A4-94D3156D1AF8}"/>
              </a:ext>
            </a:extLst>
          </p:cNvPr>
          <p:cNvSpPr txBox="1"/>
          <p:nvPr/>
        </p:nvSpPr>
        <p:spPr>
          <a:xfrm>
            <a:off x="6171463" y="2462182"/>
            <a:ext cx="550214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// Esempio di condizione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-else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if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x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&gt;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)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{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 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printf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"x è positivo\n"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);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}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else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{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   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printf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"x è negativo o zero\n"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);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803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alibri" panose="020F0502020204030204" pitchFamily="34" charset="0"/>
              </a:rPr>
              <a:t>}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4D4218-EF28-4293-C53C-C685404E4736}"/>
              </a:ext>
            </a:extLst>
          </p:cNvPr>
          <p:cNvSpPr txBox="1"/>
          <p:nvPr/>
        </p:nvSpPr>
        <p:spPr>
          <a:xfrm>
            <a:off x="518395" y="2878299"/>
            <a:ext cx="4901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 typeface="+mj-lt"/>
              <a:buAutoNum type="arabicPeriod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"Che cosa sono le condizioni 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if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-else?"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530B81D-56D7-545F-6507-2736B7AA50D8}"/>
              </a:ext>
            </a:extLst>
          </p:cNvPr>
          <p:cNvSpPr txBox="1"/>
          <p:nvPr/>
        </p:nvSpPr>
        <p:spPr>
          <a:xfrm>
            <a:off x="5162916" y="5173588"/>
            <a:ext cx="35310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 typeface="+mj-lt"/>
              <a:buAutoNum type="arabicPeriod" startAt="2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"Che cos'è una funzione in C?"</a:t>
            </a:r>
          </a:p>
        </p:txBody>
      </p:sp>
      <p:pic>
        <p:nvPicPr>
          <p:cNvPr id="4098" name="Picture 2" descr="1,795 Bambino Con Un Punto Interrogativo Foto stock - Foto stock gratuite e  royalty free da Dreamstime">
            <a:extLst>
              <a:ext uri="{FF2B5EF4-FFF2-40B4-BE49-F238E27FC236}">
                <a16:creationId xmlns:a16="http://schemas.microsoft.com/office/drawing/2014/main" id="{6560DF2E-9351-777E-DFF1-F24A510FA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937" y="4950474"/>
            <a:ext cx="2466668" cy="16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2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16399B-DA20-9D3C-9A62-00EE680CA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F45619FE-C1BB-4854-DC61-875C67DA0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4C385E42-75EF-FD8C-9296-43BA05C3CF33}"/>
              </a:ext>
            </a:extLst>
          </p:cNvPr>
          <p:cNvSpPr/>
          <p:nvPr/>
        </p:nvSpPr>
        <p:spPr>
          <a:xfrm>
            <a:off x="7333603" y="3281848"/>
            <a:ext cx="1877340" cy="1371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return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g(2)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F97AC5-A9A7-4632-412C-F0A37A4D5E31}"/>
              </a:ext>
            </a:extLst>
          </p:cNvPr>
          <p:cNvSpPr txBox="1"/>
          <p:nvPr/>
        </p:nvSpPr>
        <p:spPr>
          <a:xfrm>
            <a:off x="749644" y="2245779"/>
            <a:ext cx="3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BFC45A2-7E04-6858-AA6D-76116A916442}"/>
              </a:ext>
            </a:extLst>
          </p:cNvPr>
          <p:cNvSpPr/>
          <p:nvPr/>
        </p:nvSpPr>
        <p:spPr>
          <a:xfrm>
            <a:off x="9818093" y="3281848"/>
            <a:ext cx="1879200" cy="13716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et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3+2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E380B6-C657-E35E-9A59-8C6911755DEE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A501FCD-8EA3-B870-6B05-BC2C1BAC149A}"/>
              </a:ext>
            </a:extLst>
          </p:cNvPr>
          <p:cNvSpPr/>
          <p:nvPr/>
        </p:nvSpPr>
        <p:spPr>
          <a:xfrm>
            <a:off x="4917717" y="3281848"/>
            <a:ext cx="1877339" cy="1371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 = 5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64ABC50-42BC-32E1-C42C-44F39308FB3C}"/>
              </a:ext>
            </a:extLst>
          </p:cNvPr>
          <p:cNvSpPr txBox="1"/>
          <p:nvPr/>
        </p:nvSpPr>
        <p:spPr>
          <a:xfrm>
            <a:off x="4917719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872927-F900-5D43-A671-DA59C7753ED8}"/>
              </a:ext>
            </a:extLst>
          </p:cNvPr>
          <p:cNvSpPr txBox="1"/>
          <p:nvPr/>
        </p:nvSpPr>
        <p:spPr>
          <a:xfrm>
            <a:off x="7331743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660010-95F0-87DB-C43E-6F27C752CE63}"/>
              </a:ext>
            </a:extLst>
          </p:cNvPr>
          <p:cNvSpPr txBox="1"/>
          <p:nvPr/>
        </p:nvSpPr>
        <p:spPr>
          <a:xfrm>
            <a:off x="9818094" y="2912516"/>
            <a:ext cx="187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g(2)</a:t>
            </a:r>
          </a:p>
        </p:txBody>
      </p:sp>
      <p:sp>
        <p:nvSpPr>
          <p:cNvPr id="23" name="Arco 22">
            <a:extLst>
              <a:ext uri="{FF2B5EF4-FFF2-40B4-BE49-F238E27FC236}">
                <a16:creationId xmlns:a16="http://schemas.microsoft.com/office/drawing/2014/main" id="{E5362A73-6C3F-531C-198C-DA8CCD5C2078}"/>
              </a:ext>
            </a:extLst>
          </p:cNvPr>
          <p:cNvSpPr/>
          <p:nvPr/>
        </p:nvSpPr>
        <p:spPr>
          <a:xfrm rot="10800000">
            <a:off x="6256860" y="3918466"/>
            <a:ext cx="2171772" cy="1100552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75FC67E-F346-EBCF-CED8-C5D134400F11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654D8D62-7574-10A9-3A64-2B1FBDB8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494C4B5C-560A-FEFA-8FD7-53B7E9253C3B}"/>
              </a:ext>
            </a:extLst>
          </p:cNvPr>
          <p:cNvSpPr/>
          <p:nvPr/>
        </p:nvSpPr>
        <p:spPr>
          <a:xfrm rot="10800000">
            <a:off x="8557411" y="3922228"/>
            <a:ext cx="2357984" cy="1100551"/>
          </a:xfrm>
          <a:prstGeom prst="arc">
            <a:avLst>
              <a:gd name="adj1" fmla="val 10760188"/>
              <a:gd name="adj2" fmla="val 49651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E509E4E1-99C3-9420-6703-6E1515629A22}"/>
              </a:ext>
            </a:extLst>
          </p:cNvPr>
          <p:cNvCxnSpPr>
            <a:cxnSpLocks/>
          </p:cNvCxnSpPr>
          <p:nvPr/>
        </p:nvCxnSpPr>
        <p:spPr>
          <a:xfrm flipH="1">
            <a:off x="7780890" y="2781145"/>
            <a:ext cx="976451" cy="2514621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Arco 8">
            <a:extLst>
              <a:ext uri="{FF2B5EF4-FFF2-40B4-BE49-F238E27FC236}">
                <a16:creationId xmlns:a16="http://schemas.microsoft.com/office/drawing/2014/main" id="{4828C3E4-8BAA-3EC1-8CEC-2F12A6722130}"/>
              </a:ext>
            </a:extLst>
          </p:cNvPr>
          <p:cNvSpPr/>
          <p:nvPr/>
        </p:nvSpPr>
        <p:spPr>
          <a:xfrm rot="20116146">
            <a:off x="5660572" y="3248902"/>
            <a:ext cx="2512779" cy="701094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4CC1EA4-9D98-A0E8-5164-53DF9F2D3C9E}"/>
              </a:ext>
            </a:extLst>
          </p:cNvPr>
          <p:cNvSpPr/>
          <p:nvPr/>
        </p:nvSpPr>
        <p:spPr>
          <a:xfrm>
            <a:off x="749645" y="5765368"/>
            <a:ext cx="3551218" cy="281671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996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74B5F176-AD31-20EE-F61F-2B5BFF692CA2}"/>
              </a:ext>
            </a:extLst>
          </p:cNvPr>
          <p:cNvSpPr/>
          <p:nvPr/>
        </p:nvSpPr>
        <p:spPr>
          <a:xfrm rot="20036049">
            <a:off x="8280189" y="3238780"/>
            <a:ext cx="2376659" cy="763792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8B1029-ADA0-C025-2A64-C11C3564405E}"/>
              </a:ext>
            </a:extLst>
          </p:cNvPr>
          <p:cNvSpPr txBox="1"/>
          <p:nvPr/>
        </p:nvSpPr>
        <p:spPr>
          <a:xfrm rot="20418419">
            <a:off x="6717962" y="286544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5205AD1-F260-6840-2DEC-0FDE65CC441B}"/>
              </a:ext>
            </a:extLst>
          </p:cNvPr>
          <p:cNvSpPr txBox="1"/>
          <p:nvPr/>
        </p:nvSpPr>
        <p:spPr>
          <a:xfrm rot="20625006">
            <a:off x="9284316" y="284771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 =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A7BC21D-2D3F-65D6-14A4-11D60D0E8327}"/>
              </a:ext>
            </a:extLst>
          </p:cNvPr>
          <p:cNvSpPr txBox="1"/>
          <p:nvPr/>
        </p:nvSpPr>
        <p:spPr>
          <a:xfrm>
            <a:off x="9381336" y="4741219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2DA55CB-AD00-A02D-2969-FAB6FB6B5344}"/>
              </a:ext>
            </a:extLst>
          </p:cNvPr>
          <p:cNvSpPr txBox="1"/>
          <p:nvPr/>
        </p:nvSpPr>
        <p:spPr>
          <a:xfrm>
            <a:off x="6976486" y="4744136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pic>
        <p:nvPicPr>
          <p:cNvPr id="1026" name="Picture 2" descr="Monitor - Wikipèdia Vèneta, ła ensiclopedia łìbara">
            <a:extLst>
              <a:ext uri="{FF2B5EF4-FFF2-40B4-BE49-F238E27FC236}">
                <a16:creationId xmlns:a16="http://schemas.microsoft.com/office/drawing/2014/main" id="{FA9598F5-2527-2080-F1B3-08EDBF4F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18" y="5090453"/>
            <a:ext cx="1580039" cy="141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8C5005BE-60C7-EB4E-B5F9-EAE884C25A4A}"/>
              </a:ext>
            </a:extLst>
          </p:cNvPr>
          <p:cNvCxnSpPr>
            <a:cxnSpLocks/>
          </p:cNvCxnSpPr>
          <p:nvPr/>
        </p:nvCxnSpPr>
        <p:spPr>
          <a:xfrm flipH="1">
            <a:off x="10281328" y="2781145"/>
            <a:ext cx="976451" cy="2514621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DD007A-73EB-4E94-8B0D-6F95DFA114E2}"/>
              </a:ext>
            </a:extLst>
          </p:cNvPr>
          <p:cNvSpPr txBox="1"/>
          <p:nvPr/>
        </p:nvSpPr>
        <p:spPr>
          <a:xfrm>
            <a:off x="5582077" y="547068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b=5</a:t>
            </a:r>
          </a:p>
        </p:txBody>
      </p:sp>
    </p:spTree>
    <p:extLst>
      <p:ext uri="{BB962C8B-B14F-4D97-AF65-F5344CB8AC3E}">
        <p14:creationId xmlns:p14="http://schemas.microsoft.com/office/powerpoint/2010/main" val="2813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97241-A84E-05AC-5F70-81302528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270528-52E8-5A68-BE50-34C6E6A94504}"/>
              </a:ext>
            </a:extLst>
          </p:cNvPr>
          <p:cNvSpPr txBox="1"/>
          <p:nvPr/>
        </p:nvSpPr>
        <p:spPr>
          <a:xfrm>
            <a:off x="749644" y="2245779"/>
            <a:ext cx="10469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7BDF665-6324-C6EF-2CD2-5F4CAC84C254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7D39BE8-DA4F-B7DD-FF42-0E1AF1F3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992EDC-29FA-1926-4456-4C6544F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B2B51D-13DB-3816-F264-6D5ED42F00C3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</p:spTree>
    <p:extLst>
      <p:ext uri="{BB962C8B-B14F-4D97-AF65-F5344CB8AC3E}">
        <p14:creationId xmlns:p14="http://schemas.microsoft.com/office/powerpoint/2010/main" val="26983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14948-FE0E-F565-854A-CEF811CE6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D7EB4E64-12D7-0F63-B253-5D2D864B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31B455-FD83-15F6-285D-498F8D8E16A7}"/>
              </a:ext>
            </a:extLst>
          </p:cNvPr>
          <p:cNvSpPr txBox="1"/>
          <p:nvPr/>
        </p:nvSpPr>
        <p:spPr>
          <a:xfrm>
            <a:off x="749644" y="2245779"/>
            <a:ext cx="3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D0A979A-6501-DB8E-89EF-C87309A77956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2FE1C17-C349-4484-E742-3AAF0417EA48}"/>
              </a:ext>
            </a:extLst>
          </p:cNvPr>
          <p:cNvSpPr/>
          <p:nvPr/>
        </p:nvSpPr>
        <p:spPr>
          <a:xfrm>
            <a:off x="4917717" y="3281848"/>
            <a:ext cx="1877339" cy="1371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 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0A37C20-0B07-6AEF-C0CB-BA2E9054B2C8}"/>
              </a:ext>
            </a:extLst>
          </p:cNvPr>
          <p:cNvSpPr txBox="1"/>
          <p:nvPr/>
        </p:nvSpPr>
        <p:spPr>
          <a:xfrm>
            <a:off x="4917719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()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22D912C-0A5C-0F98-CEAD-3EDA3A711210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CFF07086-EC7F-937B-3AD5-85A87223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A6D4E51-4E63-B1C8-DE61-A555B280F26B}"/>
              </a:ext>
            </a:extLst>
          </p:cNvPr>
          <p:cNvSpPr/>
          <p:nvPr/>
        </p:nvSpPr>
        <p:spPr>
          <a:xfrm>
            <a:off x="749645" y="5527344"/>
            <a:ext cx="3551218" cy="519696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996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09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850DF-A9FE-8D48-4BEA-C50F62662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D1865B96-4546-1B2E-67EA-6D3A32BE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E0AF4ED1-F7D5-2FE2-6E4F-B29CA90D7C30}"/>
              </a:ext>
            </a:extLst>
          </p:cNvPr>
          <p:cNvSpPr/>
          <p:nvPr/>
        </p:nvSpPr>
        <p:spPr>
          <a:xfrm>
            <a:off x="7333603" y="3281848"/>
            <a:ext cx="1877340" cy="1371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C00264-8501-546D-4A64-6451095DF129}"/>
              </a:ext>
            </a:extLst>
          </p:cNvPr>
          <p:cNvSpPr txBox="1"/>
          <p:nvPr/>
        </p:nvSpPr>
        <p:spPr>
          <a:xfrm>
            <a:off x="749644" y="2245779"/>
            <a:ext cx="3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39E0B0-D0B0-92BD-D84D-6060FABF97CE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E4133D6-111F-2A47-5498-1FE12BB7118B}"/>
              </a:ext>
            </a:extLst>
          </p:cNvPr>
          <p:cNvSpPr/>
          <p:nvPr/>
        </p:nvSpPr>
        <p:spPr>
          <a:xfrm>
            <a:off x="4917717" y="3281848"/>
            <a:ext cx="1877339" cy="1371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 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9CEEC1-7840-B9C1-2E54-A76C227A1870}"/>
              </a:ext>
            </a:extLst>
          </p:cNvPr>
          <p:cNvSpPr txBox="1"/>
          <p:nvPr/>
        </p:nvSpPr>
        <p:spPr>
          <a:xfrm>
            <a:off x="4917719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7BAA3F-8FBC-E942-A041-9ECB0618EBA5}"/>
              </a:ext>
            </a:extLst>
          </p:cNvPr>
          <p:cNvSpPr txBox="1"/>
          <p:nvPr/>
        </p:nvSpPr>
        <p:spPr>
          <a:xfrm>
            <a:off x="7331743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00FF3CD-5644-7E5F-8E53-5A31B2CFBFB3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C2A81E7D-812F-DF92-0C25-2359FE7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7CBADAC1-C3B0-A4A0-6723-51B6630DF609}"/>
              </a:ext>
            </a:extLst>
          </p:cNvPr>
          <p:cNvSpPr/>
          <p:nvPr/>
        </p:nvSpPr>
        <p:spPr>
          <a:xfrm rot="20116146">
            <a:off x="5660572" y="3248902"/>
            <a:ext cx="2512779" cy="701094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C0F0F6B-49D9-7775-526F-0F86F6A9EFEE}"/>
              </a:ext>
            </a:extLst>
          </p:cNvPr>
          <p:cNvSpPr/>
          <p:nvPr/>
        </p:nvSpPr>
        <p:spPr>
          <a:xfrm>
            <a:off x="749645" y="4277756"/>
            <a:ext cx="3551218" cy="281671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996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31B439C-A41E-5353-1027-89BB1AE8A2C8}"/>
              </a:ext>
            </a:extLst>
          </p:cNvPr>
          <p:cNvSpPr txBox="1"/>
          <p:nvPr/>
        </p:nvSpPr>
        <p:spPr>
          <a:xfrm rot="20418419">
            <a:off x="6717962" y="286544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</p:spTree>
    <p:extLst>
      <p:ext uri="{BB962C8B-B14F-4D97-AF65-F5344CB8AC3E}">
        <p14:creationId xmlns:p14="http://schemas.microsoft.com/office/powerpoint/2010/main" val="279473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FF2DE-322B-0941-D885-E60C2FDA7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4D310578-AD63-9C5A-2F37-D42A3633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224FFB3C-0D45-C3FB-484D-80AA2FE05A55}"/>
              </a:ext>
            </a:extLst>
          </p:cNvPr>
          <p:cNvSpPr/>
          <p:nvPr/>
        </p:nvSpPr>
        <p:spPr>
          <a:xfrm>
            <a:off x="7333603" y="3281848"/>
            <a:ext cx="1877340" cy="1371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return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g(2)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E721EA-E867-FAF9-1C84-90F8E638A776}"/>
              </a:ext>
            </a:extLst>
          </p:cNvPr>
          <p:cNvSpPr txBox="1"/>
          <p:nvPr/>
        </p:nvSpPr>
        <p:spPr>
          <a:xfrm>
            <a:off x="749644" y="2245779"/>
            <a:ext cx="3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20B3D38-B73D-308B-9EB0-152A58926C59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E11B81A-7F70-D8A2-FC84-5A4A0ED18D5B}"/>
              </a:ext>
            </a:extLst>
          </p:cNvPr>
          <p:cNvSpPr/>
          <p:nvPr/>
        </p:nvSpPr>
        <p:spPr>
          <a:xfrm>
            <a:off x="4917717" y="3281848"/>
            <a:ext cx="1877339" cy="1371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 = 5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C9C45DB-90B9-80B4-555A-FFBBE326D947}"/>
              </a:ext>
            </a:extLst>
          </p:cNvPr>
          <p:cNvSpPr txBox="1"/>
          <p:nvPr/>
        </p:nvSpPr>
        <p:spPr>
          <a:xfrm>
            <a:off x="4917719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524896-96D2-C00E-B391-4BD85CF22A71}"/>
              </a:ext>
            </a:extLst>
          </p:cNvPr>
          <p:cNvSpPr txBox="1"/>
          <p:nvPr/>
        </p:nvSpPr>
        <p:spPr>
          <a:xfrm>
            <a:off x="7331743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89E5E34-B43A-144D-3C0C-B078474E6BBB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FC5F0A3E-039F-FE70-AFBC-CCA87C06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3DC00EDB-597D-9D75-27A6-EA2FBA362AE8}"/>
              </a:ext>
            </a:extLst>
          </p:cNvPr>
          <p:cNvSpPr/>
          <p:nvPr/>
        </p:nvSpPr>
        <p:spPr>
          <a:xfrm rot="20116146">
            <a:off x="5660572" y="3248902"/>
            <a:ext cx="2512779" cy="701094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5A49982-576B-90F6-8AE0-51DB1377142C}"/>
              </a:ext>
            </a:extLst>
          </p:cNvPr>
          <p:cNvSpPr/>
          <p:nvPr/>
        </p:nvSpPr>
        <p:spPr>
          <a:xfrm>
            <a:off x="749645" y="4523420"/>
            <a:ext cx="3551218" cy="281671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996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59A2D6-76F7-66D4-0E53-0D7EB347EBA8}"/>
              </a:ext>
            </a:extLst>
          </p:cNvPr>
          <p:cNvSpPr txBox="1"/>
          <p:nvPr/>
        </p:nvSpPr>
        <p:spPr>
          <a:xfrm rot="20418419">
            <a:off x="6717962" y="286544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</p:spTree>
    <p:extLst>
      <p:ext uri="{BB962C8B-B14F-4D97-AF65-F5344CB8AC3E}">
        <p14:creationId xmlns:p14="http://schemas.microsoft.com/office/powerpoint/2010/main" val="39806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4F0574-0CC1-AAF3-F607-6A75DDB5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it-IT" dirty="0"/>
              <a:t>Definizione del contesto didattico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CB93A2-E859-CBE1-746A-EECD187DD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1916832"/>
            <a:ext cx="6354772" cy="43924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it-IT" sz="2000" b="1" dirty="0"/>
              <a:t>Tipologia di Istituto scelto</a:t>
            </a:r>
            <a:r>
              <a:rPr lang="it-IT" sz="2000" dirty="0"/>
              <a:t>: Istituto Tecnico Tecnologico, indirizzo "Informatica e Telecomunicazioni", articolazione "Informatica"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it-IT" sz="2000" b="1" dirty="0"/>
              <a:t>Disciplina:</a:t>
            </a:r>
            <a:r>
              <a:rPr lang="it-IT" sz="2000" dirty="0"/>
              <a:t> Informatica, 6h settimanali, di cui 3h in compresenza con ITP(a discrezione dell’istituto)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it-IT" sz="2000" b="1" dirty="0"/>
              <a:t>Periodo di riferimento: </a:t>
            </a:r>
            <a:r>
              <a:rPr lang="it-IT" sz="2000" dirty="0"/>
              <a:t>3° anno – 2° quadrimestre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it-IT" sz="2000" b="1" dirty="0"/>
              <a:t>Contesto classe: </a:t>
            </a:r>
          </a:p>
          <a:p>
            <a:pPr lvl="1"/>
            <a:r>
              <a:rPr lang="it-IT" dirty="0"/>
              <a:t>24 studenti tra cui due con DSA, uno discalculico ed uno dislessico, per i quali sono stati predisposti i PDP secondo L. 170/2010</a:t>
            </a:r>
          </a:p>
          <a:p>
            <a:pPr lvl="1"/>
            <a:r>
              <a:rPr lang="it-IT" dirty="0"/>
              <a:t>Livello formativo eterogeneo</a:t>
            </a:r>
          </a:p>
          <a:p>
            <a:pPr lvl="1"/>
            <a:r>
              <a:rPr lang="it-IT" dirty="0"/>
              <a:t>Buona partecipazione e comportamento corretto</a:t>
            </a:r>
          </a:p>
        </p:txBody>
      </p:sp>
      <p:pic>
        <p:nvPicPr>
          <p:cNvPr id="1026" name="Picture 2" descr="Home page formazione">
            <a:extLst>
              <a:ext uri="{FF2B5EF4-FFF2-40B4-BE49-F238E27FC236}">
                <a16:creationId xmlns:a16="http://schemas.microsoft.com/office/drawing/2014/main" id="{2BAA6EAA-AACA-3E16-DFA6-9F92696E6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6160" y="2780928"/>
            <a:ext cx="3898201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276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562C-DCFF-6F3C-CC67-F81B5E28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80B0BB8A-EF61-BAFA-54A8-9EC1BAD8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3737D009-FE63-B0FE-C318-3C250CB903E2}"/>
              </a:ext>
            </a:extLst>
          </p:cNvPr>
          <p:cNvSpPr/>
          <p:nvPr/>
        </p:nvSpPr>
        <p:spPr>
          <a:xfrm>
            <a:off x="7333603" y="3281848"/>
            <a:ext cx="1877340" cy="1371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return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g(2)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3E5951D-F015-C61F-654D-956F14DFFCC3}"/>
              </a:ext>
            </a:extLst>
          </p:cNvPr>
          <p:cNvSpPr txBox="1"/>
          <p:nvPr/>
        </p:nvSpPr>
        <p:spPr>
          <a:xfrm>
            <a:off x="749644" y="2245779"/>
            <a:ext cx="3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FC9AC04-7513-1634-3491-C630395408B7}"/>
              </a:ext>
            </a:extLst>
          </p:cNvPr>
          <p:cNvSpPr/>
          <p:nvPr/>
        </p:nvSpPr>
        <p:spPr>
          <a:xfrm>
            <a:off x="9818093" y="3281848"/>
            <a:ext cx="1879200" cy="13716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31B354-DC8F-7AA7-387D-71E130E3ED69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ADE610D-81B5-D6E5-A7CE-D8C82309F9E3}"/>
              </a:ext>
            </a:extLst>
          </p:cNvPr>
          <p:cNvSpPr/>
          <p:nvPr/>
        </p:nvSpPr>
        <p:spPr>
          <a:xfrm>
            <a:off x="4917717" y="3281848"/>
            <a:ext cx="1877339" cy="1371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 = 5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0C4BE5-B2B2-D721-E0A9-F9305D2204E7}"/>
              </a:ext>
            </a:extLst>
          </p:cNvPr>
          <p:cNvSpPr txBox="1"/>
          <p:nvPr/>
        </p:nvSpPr>
        <p:spPr>
          <a:xfrm>
            <a:off x="4917719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B4598A3-5704-3E42-736A-4305DEDEE6AC}"/>
              </a:ext>
            </a:extLst>
          </p:cNvPr>
          <p:cNvSpPr txBox="1"/>
          <p:nvPr/>
        </p:nvSpPr>
        <p:spPr>
          <a:xfrm>
            <a:off x="7331743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A1B0063-4C7A-4571-6A51-070380E04BBF}"/>
              </a:ext>
            </a:extLst>
          </p:cNvPr>
          <p:cNvSpPr txBox="1"/>
          <p:nvPr/>
        </p:nvSpPr>
        <p:spPr>
          <a:xfrm>
            <a:off x="9818094" y="2912516"/>
            <a:ext cx="187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g(2)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DA430CB-147A-B8D4-87BC-55BEAEBC13F6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E7E145D6-AF2F-199E-3D9E-6A07CF49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2431D318-24AE-9B55-18B9-264633C39BED}"/>
              </a:ext>
            </a:extLst>
          </p:cNvPr>
          <p:cNvSpPr/>
          <p:nvPr/>
        </p:nvSpPr>
        <p:spPr>
          <a:xfrm rot="20116146">
            <a:off x="5660572" y="3248902"/>
            <a:ext cx="2512779" cy="701094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E11A0C7-4BDC-F938-9970-D62BA67CA70D}"/>
              </a:ext>
            </a:extLst>
          </p:cNvPr>
          <p:cNvSpPr/>
          <p:nvPr/>
        </p:nvSpPr>
        <p:spPr>
          <a:xfrm>
            <a:off x="749645" y="3281467"/>
            <a:ext cx="3551218" cy="281671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996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989A5D2D-A326-E062-D112-A914A94F28A8}"/>
              </a:ext>
            </a:extLst>
          </p:cNvPr>
          <p:cNvSpPr/>
          <p:nvPr/>
        </p:nvSpPr>
        <p:spPr>
          <a:xfrm rot="20036049">
            <a:off x="8280189" y="3238780"/>
            <a:ext cx="2376659" cy="763792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C93E6C4-25AF-8E87-D0E4-B6C668165488}"/>
              </a:ext>
            </a:extLst>
          </p:cNvPr>
          <p:cNvSpPr txBox="1"/>
          <p:nvPr/>
        </p:nvSpPr>
        <p:spPr>
          <a:xfrm rot="20418419">
            <a:off x="6717962" y="286544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228F94-0E13-1F63-8C22-8283600710C8}"/>
              </a:ext>
            </a:extLst>
          </p:cNvPr>
          <p:cNvSpPr txBox="1"/>
          <p:nvPr/>
        </p:nvSpPr>
        <p:spPr>
          <a:xfrm rot="20625006">
            <a:off x="9284316" y="284771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370403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9349D-9F64-B6E8-B74F-8ACA69CBE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5A191662-B40E-69FC-EBD4-59663F05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0BF9A868-3D97-3825-80BB-76CCD4A459B5}"/>
              </a:ext>
            </a:extLst>
          </p:cNvPr>
          <p:cNvSpPr/>
          <p:nvPr/>
        </p:nvSpPr>
        <p:spPr>
          <a:xfrm>
            <a:off x="7333603" y="3281848"/>
            <a:ext cx="1877340" cy="1371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return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g(2)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D2331D-ADB3-780F-E44E-0540E290CD25}"/>
              </a:ext>
            </a:extLst>
          </p:cNvPr>
          <p:cNvSpPr txBox="1"/>
          <p:nvPr/>
        </p:nvSpPr>
        <p:spPr>
          <a:xfrm>
            <a:off x="749644" y="2245779"/>
            <a:ext cx="3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39D9875-157C-AE1B-4F8C-AA947F7A7290}"/>
              </a:ext>
            </a:extLst>
          </p:cNvPr>
          <p:cNvSpPr/>
          <p:nvPr/>
        </p:nvSpPr>
        <p:spPr>
          <a:xfrm>
            <a:off x="9818093" y="3281848"/>
            <a:ext cx="1879200" cy="13716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et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3+2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60225C-5840-5C30-02A7-FD7C87C4516C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BB8934-1C42-819A-42F5-32B8C0D0A9DA}"/>
              </a:ext>
            </a:extLst>
          </p:cNvPr>
          <p:cNvSpPr/>
          <p:nvPr/>
        </p:nvSpPr>
        <p:spPr>
          <a:xfrm>
            <a:off x="4917717" y="3281848"/>
            <a:ext cx="1877339" cy="1371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 = 5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E23B520-A53E-F16C-6851-48D6FB3745D9}"/>
              </a:ext>
            </a:extLst>
          </p:cNvPr>
          <p:cNvSpPr txBox="1"/>
          <p:nvPr/>
        </p:nvSpPr>
        <p:spPr>
          <a:xfrm>
            <a:off x="4917719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5ACA160-EE67-B04A-45C2-7CBEDE2AD74B}"/>
              </a:ext>
            </a:extLst>
          </p:cNvPr>
          <p:cNvSpPr txBox="1"/>
          <p:nvPr/>
        </p:nvSpPr>
        <p:spPr>
          <a:xfrm>
            <a:off x="7331743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1151AA6-C63A-304D-9EE2-ED6C33E9D3A4}"/>
              </a:ext>
            </a:extLst>
          </p:cNvPr>
          <p:cNvSpPr txBox="1"/>
          <p:nvPr/>
        </p:nvSpPr>
        <p:spPr>
          <a:xfrm>
            <a:off x="9818094" y="2912516"/>
            <a:ext cx="187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g(2)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FA59686-C393-1E9B-ACA7-CB389CD9EFEE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AF937752-9E39-9DAC-9036-722E8E38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B7342A44-14F3-7CF0-9EBD-54A4A5C5B8B2}"/>
              </a:ext>
            </a:extLst>
          </p:cNvPr>
          <p:cNvSpPr/>
          <p:nvPr/>
        </p:nvSpPr>
        <p:spPr>
          <a:xfrm rot="20116146">
            <a:off x="5660572" y="3248902"/>
            <a:ext cx="2512779" cy="701094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9E090A1-4957-DE02-2CEC-EFF10AE62A8D}"/>
              </a:ext>
            </a:extLst>
          </p:cNvPr>
          <p:cNvSpPr/>
          <p:nvPr/>
        </p:nvSpPr>
        <p:spPr>
          <a:xfrm>
            <a:off x="749645" y="3527128"/>
            <a:ext cx="3551218" cy="281671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996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567C5FED-B76D-C886-8672-D8A83FEFAA75}"/>
              </a:ext>
            </a:extLst>
          </p:cNvPr>
          <p:cNvSpPr/>
          <p:nvPr/>
        </p:nvSpPr>
        <p:spPr>
          <a:xfrm rot="20036049">
            <a:off x="8280189" y="3238780"/>
            <a:ext cx="2376659" cy="763792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17739E-A8A0-B4D9-AC8D-06D9ADDFF1E1}"/>
              </a:ext>
            </a:extLst>
          </p:cNvPr>
          <p:cNvSpPr txBox="1"/>
          <p:nvPr/>
        </p:nvSpPr>
        <p:spPr>
          <a:xfrm rot="20418419">
            <a:off x="6717962" y="286544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55607EC-6666-5480-525D-322642C9758D}"/>
              </a:ext>
            </a:extLst>
          </p:cNvPr>
          <p:cNvSpPr txBox="1"/>
          <p:nvPr/>
        </p:nvSpPr>
        <p:spPr>
          <a:xfrm rot="20625006">
            <a:off x="9284316" y="284771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243770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76398-4E42-E3EE-DF90-CC5E9113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B3D80211-A31D-87CC-3D02-E5DF40DD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4DAF4283-E721-9CBC-DE79-8A8DF8A4ADD8}"/>
              </a:ext>
            </a:extLst>
          </p:cNvPr>
          <p:cNvSpPr/>
          <p:nvPr/>
        </p:nvSpPr>
        <p:spPr>
          <a:xfrm>
            <a:off x="7333603" y="3281848"/>
            <a:ext cx="1877340" cy="1371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return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g(2)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873C6E-2885-DD7D-DC9D-E8A0CAEA3A0B}"/>
              </a:ext>
            </a:extLst>
          </p:cNvPr>
          <p:cNvSpPr txBox="1"/>
          <p:nvPr/>
        </p:nvSpPr>
        <p:spPr>
          <a:xfrm>
            <a:off x="749644" y="2245779"/>
            <a:ext cx="3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EDB52F0-C079-8FEB-3F69-0B1E4F70F3CB}"/>
              </a:ext>
            </a:extLst>
          </p:cNvPr>
          <p:cNvSpPr/>
          <p:nvPr/>
        </p:nvSpPr>
        <p:spPr>
          <a:xfrm>
            <a:off x="9818093" y="3281848"/>
            <a:ext cx="1879200" cy="13716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et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3+2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4BE345B-A8AB-9A83-9273-928884C2946E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6F4123-D25D-D51F-6C3F-69A601A51D58}"/>
              </a:ext>
            </a:extLst>
          </p:cNvPr>
          <p:cNvSpPr/>
          <p:nvPr/>
        </p:nvSpPr>
        <p:spPr>
          <a:xfrm>
            <a:off x="4917717" y="3281848"/>
            <a:ext cx="1877339" cy="1371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 = 5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12F07F-5697-2D42-0B31-1F41E7ED68A3}"/>
              </a:ext>
            </a:extLst>
          </p:cNvPr>
          <p:cNvSpPr txBox="1"/>
          <p:nvPr/>
        </p:nvSpPr>
        <p:spPr>
          <a:xfrm>
            <a:off x="4917719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C22445-FB1F-0218-6208-8D182112DDCD}"/>
              </a:ext>
            </a:extLst>
          </p:cNvPr>
          <p:cNvSpPr txBox="1"/>
          <p:nvPr/>
        </p:nvSpPr>
        <p:spPr>
          <a:xfrm>
            <a:off x="7331743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3423402-5EC5-A3CB-FEFF-D143917EFCC4}"/>
              </a:ext>
            </a:extLst>
          </p:cNvPr>
          <p:cNvSpPr txBox="1"/>
          <p:nvPr/>
        </p:nvSpPr>
        <p:spPr>
          <a:xfrm>
            <a:off x="9818094" y="2912516"/>
            <a:ext cx="187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g(2)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8FE5560-0A5A-4E11-5B98-9141CE5C1986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22734D8D-FB26-31DC-96B3-92C8FAB38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F2F7896F-02DA-F096-4063-55BE113E5B2E}"/>
              </a:ext>
            </a:extLst>
          </p:cNvPr>
          <p:cNvSpPr/>
          <p:nvPr/>
        </p:nvSpPr>
        <p:spPr>
          <a:xfrm rot="10800000">
            <a:off x="8557411" y="3922228"/>
            <a:ext cx="2357984" cy="1100551"/>
          </a:xfrm>
          <a:prstGeom prst="arc">
            <a:avLst>
              <a:gd name="adj1" fmla="val 10760188"/>
              <a:gd name="adj2" fmla="val 49651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F2AF6E04-8EFE-6A92-C8D5-F823A318FD6F}"/>
              </a:ext>
            </a:extLst>
          </p:cNvPr>
          <p:cNvSpPr/>
          <p:nvPr/>
        </p:nvSpPr>
        <p:spPr>
          <a:xfrm rot="20116146">
            <a:off x="5660572" y="3248902"/>
            <a:ext cx="2512779" cy="701094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34AF523-2AEC-4654-F0A8-CB9E2C147E93}"/>
              </a:ext>
            </a:extLst>
          </p:cNvPr>
          <p:cNvSpPr/>
          <p:nvPr/>
        </p:nvSpPr>
        <p:spPr>
          <a:xfrm>
            <a:off x="749645" y="4523424"/>
            <a:ext cx="3551218" cy="281671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996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A2CF2D41-BFF5-9CF4-E63C-6793E1CC7C76}"/>
              </a:ext>
            </a:extLst>
          </p:cNvPr>
          <p:cNvSpPr/>
          <p:nvPr/>
        </p:nvSpPr>
        <p:spPr>
          <a:xfrm rot="20036049">
            <a:off x="8280189" y="3238780"/>
            <a:ext cx="2376659" cy="763792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7E0E44C-E5C9-D3FF-9986-F5486E704ADC}"/>
              </a:ext>
            </a:extLst>
          </p:cNvPr>
          <p:cNvSpPr txBox="1"/>
          <p:nvPr/>
        </p:nvSpPr>
        <p:spPr>
          <a:xfrm rot="20418419">
            <a:off x="6717962" y="286544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0E38BD7-EFAA-60C4-214F-2C378C1B6E60}"/>
              </a:ext>
            </a:extLst>
          </p:cNvPr>
          <p:cNvSpPr txBox="1"/>
          <p:nvPr/>
        </p:nvSpPr>
        <p:spPr>
          <a:xfrm rot="20625006">
            <a:off x="9284316" y="284771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 =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F02E77D-ADCB-69D0-484B-F844F2B1AD6C}"/>
              </a:ext>
            </a:extLst>
          </p:cNvPr>
          <p:cNvSpPr txBox="1"/>
          <p:nvPr/>
        </p:nvSpPr>
        <p:spPr>
          <a:xfrm>
            <a:off x="9381336" y="4741219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50767C5-100B-58B0-BFB2-4602FB086F24}"/>
              </a:ext>
            </a:extLst>
          </p:cNvPr>
          <p:cNvCxnSpPr>
            <a:cxnSpLocks/>
          </p:cNvCxnSpPr>
          <p:nvPr/>
        </p:nvCxnSpPr>
        <p:spPr>
          <a:xfrm flipH="1">
            <a:off x="10281328" y="2781145"/>
            <a:ext cx="976451" cy="2514621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83A8F-A369-1533-FD8B-B101CCE2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5B58DC36-D7ED-8C42-93EE-1A31CE2A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D4CF6EC1-513D-E37B-6781-372852DCA95C}"/>
              </a:ext>
            </a:extLst>
          </p:cNvPr>
          <p:cNvSpPr/>
          <p:nvPr/>
        </p:nvSpPr>
        <p:spPr>
          <a:xfrm>
            <a:off x="7333603" y="3281848"/>
            <a:ext cx="1877340" cy="1371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return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g(2)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C3BD7D-A1CF-DD53-CCC8-B16B89EE6C5F}"/>
              </a:ext>
            </a:extLst>
          </p:cNvPr>
          <p:cNvSpPr txBox="1"/>
          <p:nvPr/>
        </p:nvSpPr>
        <p:spPr>
          <a:xfrm>
            <a:off x="749644" y="2245779"/>
            <a:ext cx="3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A6A58B6-FF14-CE71-E501-8A4AED6B9254}"/>
              </a:ext>
            </a:extLst>
          </p:cNvPr>
          <p:cNvSpPr/>
          <p:nvPr/>
        </p:nvSpPr>
        <p:spPr>
          <a:xfrm>
            <a:off x="9818093" y="3281848"/>
            <a:ext cx="1879200" cy="13716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et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3+2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A96F7D-BC23-35E9-8C93-2DA0AFC092E0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49DE3EA-F878-D089-A386-71CA806A8B10}"/>
              </a:ext>
            </a:extLst>
          </p:cNvPr>
          <p:cNvSpPr/>
          <p:nvPr/>
        </p:nvSpPr>
        <p:spPr>
          <a:xfrm>
            <a:off x="4917717" y="3281848"/>
            <a:ext cx="1877339" cy="1371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 = 5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68437C-D38B-C180-58BE-EF66D76D01EC}"/>
              </a:ext>
            </a:extLst>
          </p:cNvPr>
          <p:cNvSpPr txBox="1"/>
          <p:nvPr/>
        </p:nvSpPr>
        <p:spPr>
          <a:xfrm>
            <a:off x="4917719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96221F8-8D3E-C043-2784-0DE72E7C6451}"/>
              </a:ext>
            </a:extLst>
          </p:cNvPr>
          <p:cNvSpPr txBox="1"/>
          <p:nvPr/>
        </p:nvSpPr>
        <p:spPr>
          <a:xfrm>
            <a:off x="7331743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8859871-B2DB-0D93-C18E-547BA89DFD0E}"/>
              </a:ext>
            </a:extLst>
          </p:cNvPr>
          <p:cNvSpPr txBox="1"/>
          <p:nvPr/>
        </p:nvSpPr>
        <p:spPr>
          <a:xfrm>
            <a:off x="9818094" y="2912516"/>
            <a:ext cx="187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g(2)</a:t>
            </a:r>
          </a:p>
        </p:txBody>
      </p:sp>
      <p:sp>
        <p:nvSpPr>
          <p:cNvPr id="23" name="Arco 22">
            <a:extLst>
              <a:ext uri="{FF2B5EF4-FFF2-40B4-BE49-F238E27FC236}">
                <a16:creationId xmlns:a16="http://schemas.microsoft.com/office/drawing/2014/main" id="{E16243BA-5F6C-F40D-292E-1ABB1E368A57}"/>
              </a:ext>
            </a:extLst>
          </p:cNvPr>
          <p:cNvSpPr/>
          <p:nvPr/>
        </p:nvSpPr>
        <p:spPr>
          <a:xfrm rot="10800000">
            <a:off x="6256860" y="3918466"/>
            <a:ext cx="2171772" cy="1100552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9075AB4-CD0D-C868-03B1-23C3B048418B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6CEBEBA2-FB6A-D32B-9705-1E88F2FD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A87F0CC7-3201-E181-8FFE-79A106CF009C}"/>
              </a:ext>
            </a:extLst>
          </p:cNvPr>
          <p:cNvSpPr/>
          <p:nvPr/>
        </p:nvSpPr>
        <p:spPr>
          <a:xfrm rot="10800000">
            <a:off x="8557411" y="3922228"/>
            <a:ext cx="2357984" cy="1100551"/>
          </a:xfrm>
          <a:prstGeom prst="arc">
            <a:avLst>
              <a:gd name="adj1" fmla="val 10760188"/>
              <a:gd name="adj2" fmla="val 49651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69E0835A-BC15-E292-1B03-56BCF91DC521}"/>
              </a:ext>
            </a:extLst>
          </p:cNvPr>
          <p:cNvCxnSpPr>
            <a:cxnSpLocks/>
          </p:cNvCxnSpPr>
          <p:nvPr/>
        </p:nvCxnSpPr>
        <p:spPr>
          <a:xfrm flipH="1">
            <a:off x="7780890" y="2781145"/>
            <a:ext cx="976451" cy="2514621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Arco 8">
            <a:extLst>
              <a:ext uri="{FF2B5EF4-FFF2-40B4-BE49-F238E27FC236}">
                <a16:creationId xmlns:a16="http://schemas.microsoft.com/office/drawing/2014/main" id="{B1297356-2D02-0E9E-3098-85ACC5EB7253}"/>
              </a:ext>
            </a:extLst>
          </p:cNvPr>
          <p:cNvSpPr/>
          <p:nvPr/>
        </p:nvSpPr>
        <p:spPr>
          <a:xfrm rot="20116146">
            <a:off x="5660572" y="3248902"/>
            <a:ext cx="2512779" cy="701094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BD7CBC2-34BF-F326-B1D7-56D94D3A1865}"/>
              </a:ext>
            </a:extLst>
          </p:cNvPr>
          <p:cNvSpPr/>
          <p:nvPr/>
        </p:nvSpPr>
        <p:spPr>
          <a:xfrm>
            <a:off x="749645" y="5765368"/>
            <a:ext cx="3551218" cy="281671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996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D9BB6441-8EDE-8B04-73EA-D858F57A1307}"/>
              </a:ext>
            </a:extLst>
          </p:cNvPr>
          <p:cNvSpPr/>
          <p:nvPr/>
        </p:nvSpPr>
        <p:spPr>
          <a:xfrm rot="20036049">
            <a:off x="8280189" y="3238780"/>
            <a:ext cx="2376659" cy="763792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47D4F4-CCF3-1580-FA44-7E83CE1BDCCA}"/>
              </a:ext>
            </a:extLst>
          </p:cNvPr>
          <p:cNvSpPr txBox="1"/>
          <p:nvPr/>
        </p:nvSpPr>
        <p:spPr>
          <a:xfrm rot="20418419">
            <a:off x="6717962" y="286544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28C48F-ABFD-17EF-CDA9-FF1116690175}"/>
              </a:ext>
            </a:extLst>
          </p:cNvPr>
          <p:cNvSpPr txBox="1"/>
          <p:nvPr/>
        </p:nvSpPr>
        <p:spPr>
          <a:xfrm rot="20625006">
            <a:off x="9284316" y="284771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 =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DB19D22-126C-BABA-6136-3583946362F4}"/>
              </a:ext>
            </a:extLst>
          </p:cNvPr>
          <p:cNvSpPr txBox="1"/>
          <p:nvPr/>
        </p:nvSpPr>
        <p:spPr>
          <a:xfrm>
            <a:off x="9381336" y="4741219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F77A654-2320-3455-81C3-81AFBB4A8AC4}"/>
              </a:ext>
            </a:extLst>
          </p:cNvPr>
          <p:cNvSpPr txBox="1"/>
          <p:nvPr/>
        </p:nvSpPr>
        <p:spPr>
          <a:xfrm>
            <a:off x="6976486" y="4744136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45EDCC5-E83E-F751-C18A-899F6A2D02B1}"/>
              </a:ext>
            </a:extLst>
          </p:cNvPr>
          <p:cNvCxnSpPr>
            <a:cxnSpLocks/>
          </p:cNvCxnSpPr>
          <p:nvPr/>
        </p:nvCxnSpPr>
        <p:spPr>
          <a:xfrm flipH="1">
            <a:off x="10281328" y="2781145"/>
            <a:ext cx="976451" cy="2514621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4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29744-A3FB-1DAE-6017-352728FA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DC377DD-B3BE-3F05-E327-00BC9E04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5" y="2781145"/>
            <a:ext cx="3579588" cy="3782797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AF75C0E0-B945-5FA6-7F26-16DB852435AA}"/>
              </a:ext>
            </a:extLst>
          </p:cNvPr>
          <p:cNvSpPr/>
          <p:nvPr/>
        </p:nvSpPr>
        <p:spPr>
          <a:xfrm>
            <a:off x="7333603" y="3281848"/>
            <a:ext cx="1877340" cy="1371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return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g(2)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D4F1CA8-088F-5971-783F-9A0BF7E16C80}"/>
              </a:ext>
            </a:extLst>
          </p:cNvPr>
          <p:cNvSpPr txBox="1"/>
          <p:nvPr/>
        </p:nvSpPr>
        <p:spPr>
          <a:xfrm>
            <a:off x="749644" y="2245779"/>
            <a:ext cx="3931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Analizziamo il seguente codice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3BBF9F4-642B-01F2-5728-DAB69C51B718}"/>
              </a:ext>
            </a:extLst>
          </p:cNvPr>
          <p:cNvSpPr/>
          <p:nvPr/>
        </p:nvSpPr>
        <p:spPr>
          <a:xfrm>
            <a:off x="9818093" y="3281848"/>
            <a:ext cx="1879200" cy="13716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et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urn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3+2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51F855-73CD-6BF2-6482-F92708458941}"/>
              </a:ext>
            </a:extLst>
          </p:cNvPr>
          <p:cNvSpPr txBox="1"/>
          <p:nvPr/>
        </p:nvSpPr>
        <p:spPr>
          <a:xfrm>
            <a:off x="7510511" y="224277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Simulazione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DA8F2D4-F766-0A56-6B5F-0D3E1434253D}"/>
              </a:ext>
            </a:extLst>
          </p:cNvPr>
          <p:cNvSpPr/>
          <p:nvPr/>
        </p:nvSpPr>
        <p:spPr>
          <a:xfrm>
            <a:off x="4917717" y="3281848"/>
            <a:ext cx="1877339" cy="1371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 =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 = 5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FA48F2-B80F-5FFB-6F32-58E7A33EEA07}"/>
              </a:ext>
            </a:extLst>
          </p:cNvPr>
          <p:cNvSpPr txBox="1"/>
          <p:nvPr/>
        </p:nvSpPr>
        <p:spPr>
          <a:xfrm>
            <a:off x="4917719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main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()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A3AA4BC-158D-2D91-E4FC-F143E9C1A95A}"/>
              </a:ext>
            </a:extLst>
          </p:cNvPr>
          <p:cNvSpPr txBox="1"/>
          <p:nvPr/>
        </p:nvSpPr>
        <p:spPr>
          <a:xfrm>
            <a:off x="7331743" y="2912516"/>
            <a:ext cx="187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f(3)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9C296D-95EA-4D08-AF17-BCA643FC78F2}"/>
              </a:ext>
            </a:extLst>
          </p:cNvPr>
          <p:cNvSpPr txBox="1"/>
          <p:nvPr/>
        </p:nvSpPr>
        <p:spPr>
          <a:xfrm>
            <a:off x="9818094" y="2912516"/>
            <a:ext cx="187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g(2)</a:t>
            </a:r>
          </a:p>
        </p:txBody>
      </p:sp>
      <p:sp>
        <p:nvSpPr>
          <p:cNvPr id="23" name="Arco 22">
            <a:extLst>
              <a:ext uri="{FF2B5EF4-FFF2-40B4-BE49-F238E27FC236}">
                <a16:creationId xmlns:a16="http://schemas.microsoft.com/office/drawing/2014/main" id="{E94B973B-0129-2A56-E583-B918A4C44F64}"/>
              </a:ext>
            </a:extLst>
          </p:cNvPr>
          <p:cNvSpPr/>
          <p:nvPr/>
        </p:nvSpPr>
        <p:spPr>
          <a:xfrm rot="10800000">
            <a:off x="6256860" y="3918466"/>
            <a:ext cx="2171772" cy="1100552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9BDC082-E8D1-7B58-0959-A9EB19DC54C1}"/>
              </a:ext>
            </a:extLst>
          </p:cNvPr>
          <p:cNvSpPr/>
          <p:nvPr/>
        </p:nvSpPr>
        <p:spPr>
          <a:xfrm>
            <a:off x="1683340" y="1459554"/>
            <a:ext cx="5389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che chiama altra funzione</a:t>
            </a:r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54259060-2F62-23D2-FFB3-2E51E93D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548640"/>
            <a:ext cx="10326789" cy="1179576"/>
          </a:xfrm>
        </p:spPr>
        <p:txBody>
          <a:bodyPr>
            <a:normAutofit fontScale="90000"/>
          </a:bodyPr>
          <a:lstStyle/>
          <a:p>
            <a:r>
              <a:rPr lang="it-IT" dirty="0"/>
              <a:t>1. Verifica dei prerequisiti e contestuale rinforzo</a:t>
            </a:r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3C9F2014-CD5C-467E-E6B3-24B7C4A60C4D}"/>
              </a:ext>
            </a:extLst>
          </p:cNvPr>
          <p:cNvSpPr/>
          <p:nvPr/>
        </p:nvSpPr>
        <p:spPr>
          <a:xfrm rot="10800000">
            <a:off x="8557411" y="3922228"/>
            <a:ext cx="2357984" cy="1100551"/>
          </a:xfrm>
          <a:prstGeom prst="arc">
            <a:avLst>
              <a:gd name="adj1" fmla="val 10760188"/>
              <a:gd name="adj2" fmla="val 49651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4B5CF28-D845-98FE-0627-2D8C89FC22A0}"/>
              </a:ext>
            </a:extLst>
          </p:cNvPr>
          <p:cNvCxnSpPr>
            <a:cxnSpLocks/>
          </p:cNvCxnSpPr>
          <p:nvPr/>
        </p:nvCxnSpPr>
        <p:spPr>
          <a:xfrm flipH="1">
            <a:off x="7780890" y="2781145"/>
            <a:ext cx="976451" cy="2514621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Arco 8">
            <a:extLst>
              <a:ext uri="{FF2B5EF4-FFF2-40B4-BE49-F238E27FC236}">
                <a16:creationId xmlns:a16="http://schemas.microsoft.com/office/drawing/2014/main" id="{E2D10EFA-1A13-7699-BFF2-677FB17C1284}"/>
              </a:ext>
            </a:extLst>
          </p:cNvPr>
          <p:cNvSpPr/>
          <p:nvPr/>
        </p:nvSpPr>
        <p:spPr>
          <a:xfrm rot="20116146">
            <a:off x="5660572" y="3248902"/>
            <a:ext cx="2512779" cy="701094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9FFEFE1-6268-93B5-87ED-7A387E94D229}"/>
              </a:ext>
            </a:extLst>
          </p:cNvPr>
          <p:cNvSpPr/>
          <p:nvPr/>
        </p:nvSpPr>
        <p:spPr>
          <a:xfrm>
            <a:off x="749645" y="6024679"/>
            <a:ext cx="3551218" cy="281671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9963B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1D68A117-3DEE-777D-9B63-1E7618B7B8A7}"/>
              </a:ext>
            </a:extLst>
          </p:cNvPr>
          <p:cNvSpPr/>
          <p:nvPr/>
        </p:nvSpPr>
        <p:spPr>
          <a:xfrm rot="20036049">
            <a:off x="8280189" y="3238780"/>
            <a:ext cx="2376659" cy="763792"/>
          </a:xfrm>
          <a:prstGeom prst="arc">
            <a:avLst>
              <a:gd name="adj1" fmla="val 10872354"/>
              <a:gd name="adj2" fmla="val 21529029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76B2C7-8619-54D5-2A41-1E0E9ECE9174}"/>
              </a:ext>
            </a:extLst>
          </p:cNvPr>
          <p:cNvSpPr txBox="1"/>
          <p:nvPr/>
        </p:nvSpPr>
        <p:spPr>
          <a:xfrm rot="20418419">
            <a:off x="6717962" y="286544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746AD4-450C-9C5C-0C22-F61C117E7170}"/>
              </a:ext>
            </a:extLst>
          </p:cNvPr>
          <p:cNvSpPr txBox="1"/>
          <p:nvPr/>
        </p:nvSpPr>
        <p:spPr>
          <a:xfrm rot="20625006">
            <a:off x="9284316" y="284771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 =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4083B1B-556D-EAEA-6ADF-9201D382A0FE}"/>
              </a:ext>
            </a:extLst>
          </p:cNvPr>
          <p:cNvSpPr txBox="1"/>
          <p:nvPr/>
        </p:nvSpPr>
        <p:spPr>
          <a:xfrm>
            <a:off x="9381336" y="4741219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C35A799-B278-E2F7-0BF8-44EBC129552F}"/>
              </a:ext>
            </a:extLst>
          </p:cNvPr>
          <p:cNvSpPr txBox="1"/>
          <p:nvPr/>
        </p:nvSpPr>
        <p:spPr>
          <a:xfrm>
            <a:off x="6976486" y="4744136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F7833F0-CEB7-1222-C4C9-BDEDDF8A4564}"/>
              </a:ext>
            </a:extLst>
          </p:cNvPr>
          <p:cNvCxnSpPr>
            <a:cxnSpLocks/>
          </p:cNvCxnSpPr>
          <p:nvPr/>
        </p:nvCxnSpPr>
        <p:spPr>
          <a:xfrm flipH="1">
            <a:off x="10281328" y="2781145"/>
            <a:ext cx="976451" cy="2514621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2" descr="Monitor - Wikipèdia Vèneta, ła ensiclopedia łìbara">
            <a:extLst>
              <a:ext uri="{FF2B5EF4-FFF2-40B4-BE49-F238E27FC236}">
                <a16:creationId xmlns:a16="http://schemas.microsoft.com/office/drawing/2014/main" id="{02FFD39D-B7BB-2CCA-3F5B-5A7E3978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66" y="5107939"/>
            <a:ext cx="1580039" cy="141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44FD24E-B025-8A14-E312-E4FE9E16CBBC}"/>
              </a:ext>
            </a:extLst>
          </p:cNvPr>
          <p:cNvSpPr txBox="1"/>
          <p:nvPr/>
        </p:nvSpPr>
        <p:spPr>
          <a:xfrm>
            <a:off x="5546043" y="545381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b=5</a:t>
            </a:r>
          </a:p>
        </p:txBody>
      </p:sp>
    </p:spTree>
    <p:extLst>
      <p:ext uri="{BB962C8B-B14F-4D97-AF65-F5344CB8AC3E}">
        <p14:creationId xmlns:p14="http://schemas.microsoft.com/office/powerpoint/2010/main" val="33832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000"/>
    </mc:Choice>
    <mc:Fallback xmlns="">
      <p:transition spd="slow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C842-C197-73BE-7D9C-88A7066CA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0DDE3F2-2A8E-4A6F-8A45-2747EA8720BF}"/>
              </a:ext>
            </a:extLst>
          </p:cNvPr>
          <p:cNvSpPr/>
          <p:nvPr/>
        </p:nvSpPr>
        <p:spPr>
          <a:xfrm>
            <a:off x="1703031" y="1517943"/>
            <a:ext cx="660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Domande-stimolo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6A92B-3FAC-2C17-3285-7350D2CA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8D4114C-748C-3DA8-1A70-0474F86E9F03}"/>
              </a:ext>
            </a:extLst>
          </p:cNvPr>
          <p:cNvSpPr/>
          <p:nvPr/>
        </p:nvSpPr>
        <p:spPr>
          <a:xfrm>
            <a:off x="8769489" y="563544"/>
            <a:ext cx="2937097" cy="166608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Principio del particolare e del concreto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 impara sempre in un dialogo tra particolare e generale, tra partendo dai primi anziché dai secondi.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DED341-4BB6-EE34-202D-1BCC011ED704}"/>
              </a:ext>
            </a:extLst>
          </p:cNvPr>
          <p:cNvSpPr txBox="1"/>
          <p:nvPr/>
        </p:nvSpPr>
        <p:spPr>
          <a:xfrm>
            <a:off x="4168330" y="2647970"/>
            <a:ext cx="5408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«Può una funzione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chiamare sé stessa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?»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749D46-0C0A-D83B-0B16-C51BBA59D1C3}"/>
              </a:ext>
            </a:extLst>
          </p:cNvPr>
          <p:cNvSpPr txBox="1"/>
          <p:nvPr/>
        </p:nvSpPr>
        <p:spPr>
          <a:xfrm>
            <a:off x="4168330" y="3653428"/>
            <a:ext cx="60125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«modifichiamo f(n) affinché chiami sé stessa»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5C320A-DB35-28D2-03F4-DE2D6EA8CADD}"/>
              </a:ext>
            </a:extLst>
          </p:cNvPr>
          <p:cNvSpPr txBox="1"/>
          <p:nvPr/>
        </p:nvSpPr>
        <p:spPr>
          <a:xfrm>
            <a:off x="1356598" y="5853853"/>
            <a:ext cx="2937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Cosa accade?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0E58B05-2B7F-2EFF-2973-F6F9967FD73D}"/>
              </a:ext>
            </a:extLst>
          </p:cNvPr>
          <p:cNvGrpSpPr/>
          <p:nvPr/>
        </p:nvGrpSpPr>
        <p:grpSpPr>
          <a:xfrm>
            <a:off x="4293695" y="4235088"/>
            <a:ext cx="3019572" cy="1410951"/>
            <a:chOff x="4293695" y="4235088"/>
            <a:chExt cx="3019572" cy="1410951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A3BCDF2-DAF4-4BE6-1937-F664C062C7A1}"/>
                </a:ext>
              </a:extLst>
            </p:cNvPr>
            <p:cNvSpPr txBox="1"/>
            <p:nvPr/>
          </p:nvSpPr>
          <p:spPr>
            <a:xfrm>
              <a:off x="4293695" y="4235088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g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3" name="Freccia a destra 2">
              <a:extLst>
                <a:ext uri="{FF2B5EF4-FFF2-40B4-BE49-F238E27FC236}">
                  <a16:creationId xmlns:a16="http://schemas.microsoft.com/office/drawing/2014/main" id="{6E23BF27-AA62-AB34-CC1D-1CAEBB8B71D2}"/>
                </a:ext>
              </a:extLst>
            </p:cNvPr>
            <p:cNvSpPr/>
            <p:nvPr/>
          </p:nvSpPr>
          <p:spPr>
            <a:xfrm rot="13632252">
              <a:off x="5826166" y="4946671"/>
              <a:ext cx="561470" cy="214907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717CD8D-E8CA-0C95-4754-5CB3493FA1F7}"/>
                </a:ext>
              </a:extLst>
            </p:cNvPr>
            <p:cNvSpPr txBox="1"/>
            <p:nvPr/>
          </p:nvSpPr>
          <p:spPr>
            <a:xfrm>
              <a:off x="4293696" y="5276707"/>
              <a:ext cx="301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Versione precedente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D2112C0-FB64-E225-9B70-2845D6D167CA}"/>
              </a:ext>
            </a:extLst>
          </p:cNvPr>
          <p:cNvGrpSpPr/>
          <p:nvPr/>
        </p:nvGrpSpPr>
        <p:grpSpPr>
          <a:xfrm>
            <a:off x="8289228" y="4235088"/>
            <a:ext cx="3019572" cy="1406586"/>
            <a:chOff x="8289228" y="4235088"/>
            <a:chExt cx="3019572" cy="1406586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842D834-18ED-1C97-1478-04F2260A7A17}"/>
                </a:ext>
              </a:extLst>
            </p:cNvPr>
            <p:cNvSpPr txBox="1"/>
            <p:nvPr/>
          </p:nvSpPr>
          <p:spPr>
            <a:xfrm>
              <a:off x="8289228" y="4235088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887EAB3C-6BD7-F82F-EAD3-B97AA77FC7B2}"/>
                </a:ext>
              </a:extLst>
            </p:cNvPr>
            <p:cNvSpPr/>
            <p:nvPr/>
          </p:nvSpPr>
          <p:spPr>
            <a:xfrm rot="13456784">
              <a:off x="9932258" y="4948743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F16B7CFD-F7A3-29B0-868D-31C5D7912E31}"/>
                </a:ext>
              </a:extLst>
            </p:cNvPr>
            <p:cNvSpPr txBox="1"/>
            <p:nvPr/>
          </p:nvSpPr>
          <p:spPr>
            <a:xfrm>
              <a:off x="8289229" y="5272342"/>
              <a:ext cx="301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Versione modificata</a:t>
              </a:r>
            </a:p>
          </p:txBody>
        </p:sp>
      </p:grpSp>
      <p:pic>
        <p:nvPicPr>
          <p:cNvPr id="1028" name="Picture 4" descr="120+ Thoughtful Young Woman Thinking A Big Idea Stock Photos, Pictures &amp;  Royalty-Free Images - iStock">
            <a:extLst>
              <a:ext uri="{FF2B5EF4-FFF2-40B4-BE49-F238E27FC236}">
                <a16:creationId xmlns:a16="http://schemas.microsoft.com/office/drawing/2014/main" id="{D727ACEE-ECC4-AC4C-8CA2-3267DD97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582" y="2416506"/>
            <a:ext cx="2937097" cy="281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762403-29EB-1D31-110A-31F68F2C70FD}"/>
              </a:ext>
            </a:extLst>
          </p:cNvPr>
          <p:cNvSpPr txBox="1"/>
          <p:nvPr/>
        </p:nvSpPr>
        <p:spPr>
          <a:xfrm>
            <a:off x="8200726" y="5641674"/>
            <a:ext cx="3196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Definiamo questa istruzione «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824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017F8-3046-B9A3-5A4B-7495A1161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E93144-84E3-1DDE-29A6-C5696033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7ABCD734-F3D4-D7A4-4F3A-CDFE282AA5A7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452A547-AAA0-4C51-0E38-6F90ABF9C852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85A6D784-2C3E-BF22-D0A8-F244807DC4E6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AB1361C-AF55-2BEE-BC95-F8DAEEB58EE2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D02CA3A-286E-3194-8900-7B27C0828B50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4043BCE1-B811-7B38-A6CC-9FEE63C522E3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EF289E9-809C-2138-3CAE-7BF2D6F3FBF7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3381A306-FD1F-7E2C-E24E-94D54E3BFC55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C75398C4-EB8F-9CDC-0887-EE0B41213775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C8BD601-152C-A7B5-38FD-05B6765615DB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8AEBFDC7-2127-F73E-933D-BD1910AD13E7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93F4545-814E-FA4B-D4EB-C74BCE8A5144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F83CDD1A-6F1A-C6F7-7E0F-A10011D3E021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7DBEEA90-80D2-165F-2EF3-DAF54385AADE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0CDBA55-E43D-B5C7-2327-8809238936C1}"/>
              </a:ext>
            </a:extLst>
          </p:cNvPr>
          <p:cNvGrpSpPr/>
          <p:nvPr/>
        </p:nvGrpSpPr>
        <p:grpSpPr>
          <a:xfrm>
            <a:off x="5952385" y="2766120"/>
            <a:ext cx="1584000" cy="1746169"/>
            <a:chOff x="6589829" y="2810354"/>
            <a:chExt cx="1692904" cy="1746169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FA934822-BE44-6719-2D16-17621C894D7A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1663494C-4F4E-AACA-D372-0CC385853FDD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8246C58-A063-AD9C-084A-25FFDAAC66CC}"/>
              </a:ext>
            </a:extLst>
          </p:cNvPr>
          <p:cNvSpPr txBox="1"/>
          <p:nvPr/>
        </p:nvSpPr>
        <p:spPr>
          <a:xfrm>
            <a:off x="11529134" y="4178687"/>
            <a:ext cx="39221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…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A9FFF989-9B92-D1E1-CEA5-F55671868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3" r="22826"/>
          <a:stretch/>
        </p:blipFill>
        <p:spPr bwMode="auto">
          <a:xfrm>
            <a:off x="321288" y="4704347"/>
            <a:ext cx="1588559" cy="21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Nuvola 59">
            <a:extLst>
              <a:ext uri="{FF2B5EF4-FFF2-40B4-BE49-F238E27FC236}">
                <a16:creationId xmlns:a16="http://schemas.microsoft.com/office/drawing/2014/main" id="{345E4E13-D828-05BF-8293-29608FCDB3FC}"/>
              </a:ext>
            </a:extLst>
          </p:cNvPr>
          <p:cNvSpPr/>
          <p:nvPr/>
        </p:nvSpPr>
        <p:spPr>
          <a:xfrm>
            <a:off x="1610350" y="4847621"/>
            <a:ext cx="2227930" cy="1276732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Quando si fermerà?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967C299-B939-33E8-97E5-A16A6B9B7CCE}"/>
              </a:ext>
            </a:extLst>
          </p:cNvPr>
          <p:cNvSpPr txBox="1"/>
          <p:nvPr/>
        </p:nvSpPr>
        <p:spPr>
          <a:xfrm>
            <a:off x="3993215" y="5241130"/>
            <a:ext cx="210278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/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MAI!!!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A03E5F99-2252-A9CD-8DBE-DA00A825D9E0}"/>
              </a:ext>
            </a:extLst>
          </p:cNvPr>
          <p:cNvSpPr txBox="1"/>
          <p:nvPr/>
        </p:nvSpPr>
        <p:spPr>
          <a:xfrm>
            <a:off x="6252354" y="5118020"/>
            <a:ext cx="5265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 funzione continuerà a chiamare sé stessa (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loop infinito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) fino a quando non saturerà lo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stack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di memoria (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stack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overflow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)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CA8EF0B-CE4A-948A-ABF8-C79DE5508DE2}"/>
              </a:ext>
            </a:extLst>
          </p:cNvPr>
          <p:cNvGrpSpPr/>
          <p:nvPr/>
        </p:nvGrpSpPr>
        <p:grpSpPr>
          <a:xfrm>
            <a:off x="7904969" y="2779900"/>
            <a:ext cx="1584000" cy="1746169"/>
            <a:chOff x="6589829" y="2810354"/>
            <a:chExt cx="1692904" cy="174616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F65BD8B-88C3-D94A-E991-21D1B65BEFA9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f(-1)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3BCFE99D-CF94-29C6-D693-7741E5B005A6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24B48E61-FF69-C2F5-0965-E51F462F445F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74D0517-984F-3CCA-CBB1-03E3F2F616D2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19EC12F-0761-70A0-FF49-E20551A98047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B2121007-C2DA-7DFC-331D-7746553EFEEA}"/>
              </a:ext>
            </a:extLst>
          </p:cNvPr>
          <p:cNvGrpSpPr/>
          <p:nvPr/>
        </p:nvGrpSpPr>
        <p:grpSpPr>
          <a:xfrm>
            <a:off x="9857553" y="2779900"/>
            <a:ext cx="1584000" cy="1746169"/>
            <a:chOff x="6589829" y="2810354"/>
            <a:chExt cx="1692904" cy="1746169"/>
          </a:xfrm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C4CB6AB8-5F72-5BD8-AD0C-D811788BBCF1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f(-2)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E955CA6-D273-09EB-E3E0-B9E8A27665F8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f(-1)</a:t>
              </a:r>
            </a:p>
          </p:txBody>
        </p:sp>
      </p:grpSp>
      <p:sp>
        <p:nvSpPr>
          <p:cNvPr id="33" name="Arco 32">
            <a:extLst>
              <a:ext uri="{FF2B5EF4-FFF2-40B4-BE49-F238E27FC236}">
                <a16:creationId xmlns:a16="http://schemas.microsoft.com/office/drawing/2014/main" id="{53F0F971-241D-9532-75D2-F47AF3BAC98F}"/>
              </a:ext>
            </a:extLst>
          </p:cNvPr>
          <p:cNvSpPr/>
          <p:nvPr/>
        </p:nvSpPr>
        <p:spPr>
          <a:xfrm rot="19442644">
            <a:off x="5036513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611AB64-F402-4C7C-9034-C95F28711183}"/>
              </a:ext>
            </a:extLst>
          </p:cNvPr>
          <p:cNvSpPr txBox="1"/>
          <p:nvPr/>
        </p:nvSpPr>
        <p:spPr>
          <a:xfrm rot="20074763">
            <a:off x="5527777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95D935B8-0D54-8923-F062-7AE7AAE1A566}"/>
              </a:ext>
            </a:extLst>
          </p:cNvPr>
          <p:cNvSpPr/>
          <p:nvPr/>
        </p:nvSpPr>
        <p:spPr>
          <a:xfrm rot="19442644">
            <a:off x="6989097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5B65643-B8F0-5BCA-F146-99BCE5F28E4E}"/>
              </a:ext>
            </a:extLst>
          </p:cNvPr>
          <p:cNvSpPr txBox="1"/>
          <p:nvPr/>
        </p:nvSpPr>
        <p:spPr>
          <a:xfrm rot="20074763">
            <a:off x="7480361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B5CBD406-A042-E04D-6EF5-5D4F2320A7BE}"/>
              </a:ext>
            </a:extLst>
          </p:cNvPr>
          <p:cNvSpPr/>
          <p:nvPr/>
        </p:nvSpPr>
        <p:spPr>
          <a:xfrm rot="19442644">
            <a:off x="8934157" y="322327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504412B-1CDC-9C5C-6B8A-BD1236BDC809}"/>
              </a:ext>
            </a:extLst>
          </p:cNvPr>
          <p:cNvSpPr txBox="1"/>
          <p:nvPr/>
        </p:nvSpPr>
        <p:spPr>
          <a:xfrm rot="20074763">
            <a:off x="9425421" y="287706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-1</a:t>
            </a:r>
          </a:p>
        </p:txBody>
      </p:sp>
    </p:spTree>
    <p:extLst>
      <p:ext uri="{BB962C8B-B14F-4D97-AF65-F5344CB8AC3E}">
        <p14:creationId xmlns:p14="http://schemas.microsoft.com/office/powerpoint/2010/main" val="104210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44BCB-E25C-68DD-CDF0-E490E7BA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155998-CB13-E182-69C8-7EA95745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DDA5F272-8D26-4BC6-FFD2-585C55B4CC6E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49CC080-3433-FC5A-E563-D746F5992889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2F76DC66-51B4-A1F0-1961-0BBAAEDBE854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0DAACC5-84B9-2108-AAE1-40B6D82C0258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</p:spTree>
    <p:extLst>
      <p:ext uri="{BB962C8B-B14F-4D97-AF65-F5344CB8AC3E}">
        <p14:creationId xmlns:p14="http://schemas.microsoft.com/office/powerpoint/2010/main" val="3582164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64E9-F16A-7FF3-1450-246186783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743941-FD4B-187D-4418-569AACF7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2B97E6B7-1BCF-522B-0D7B-55A0A4988ECC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2087CED1-21DF-F277-566E-9E37ADE9CD95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5C746A94-0571-5300-F2C5-F5A121845C7F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4D13A45-7099-76DF-3C2A-795807520E97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A19E8E0-0810-E94F-B6EE-1A0169C135EF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5367DE53-5C11-1F37-59CC-A1C4B50588B3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DAA08C4-1B4D-2C10-9269-4ABF310B9C68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197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7F4BB-DF87-E601-B739-718C3BC6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8DBFB-A2EF-2AA9-DB96-27F8DAAF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4008832E-DD90-906D-CBF1-28AFB304729E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74CC6CD-D846-F632-79DF-1F164B734228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97543471-1F7D-CACD-29E1-5FD2CA4C8247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FF1EE74-58BA-6452-4F58-E3FEBDABCF27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D232828-D554-0500-55B2-F8C293FD4645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4DB89301-907E-DA6D-D94D-46E87CB13EB8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ABC1AB9-B809-DF2E-BA24-4453D6DC6AB9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847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tangolo 124"/>
          <p:cNvSpPr/>
          <p:nvPr/>
        </p:nvSpPr>
        <p:spPr>
          <a:xfrm>
            <a:off x="167519" y="1604370"/>
            <a:ext cx="7768977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33" b="1" dirty="0" err="1"/>
              <a:t>Competenze</a:t>
            </a:r>
            <a:r>
              <a:rPr lang="en-US" sz="2133" b="1" dirty="0"/>
              <a:t> </a:t>
            </a:r>
            <a:r>
              <a:rPr lang="en-US" sz="2133" b="1" dirty="0" err="1"/>
              <a:t>chiave</a:t>
            </a:r>
            <a:r>
              <a:rPr lang="en-US" sz="2133" b="1" dirty="0"/>
              <a:t> per </a:t>
            </a:r>
            <a:r>
              <a:rPr lang="en-US" sz="2133" b="1" dirty="0" err="1"/>
              <a:t>l’apprendimento</a:t>
            </a:r>
            <a:r>
              <a:rPr lang="en-US" sz="2133" b="1" dirty="0"/>
              <a:t> </a:t>
            </a:r>
            <a:r>
              <a:rPr lang="en-US" sz="2133" b="1" dirty="0" err="1"/>
              <a:t>permanente</a:t>
            </a:r>
            <a:endParaRPr lang="en-US" sz="2133" b="1" dirty="0"/>
          </a:p>
          <a:p>
            <a:pPr algn="ctr">
              <a:defRPr/>
            </a:pPr>
            <a:r>
              <a:rPr lang="it-IT" sz="1333" dirty="0"/>
              <a:t>Raccomandazioni del Parlamento Europeo e del Consiglio 2018</a:t>
            </a:r>
            <a:endParaRPr lang="it-IT" sz="1600" dirty="0"/>
          </a:p>
        </p:txBody>
      </p:sp>
      <p:sp>
        <p:nvSpPr>
          <p:cNvPr id="128" name="Rettangolo 127"/>
          <p:cNvSpPr/>
          <p:nvPr/>
        </p:nvSpPr>
        <p:spPr>
          <a:xfrm>
            <a:off x="3048000" y="308018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sz="2400"/>
          </a:p>
        </p:txBody>
      </p:sp>
      <p:sp>
        <p:nvSpPr>
          <p:cNvPr id="130" name="Rettangolo 129"/>
          <p:cNvSpPr/>
          <p:nvPr/>
        </p:nvSpPr>
        <p:spPr>
          <a:xfrm>
            <a:off x="3047979" y="304799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sz="2400"/>
          </a:p>
        </p:txBody>
      </p:sp>
      <p:sp>
        <p:nvSpPr>
          <p:cNvPr id="68610" name="AutoShape 2" descr="Consiglio europeo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t-IT" sz="2400"/>
          </a:p>
        </p:txBody>
      </p:sp>
      <p:graphicFrame>
        <p:nvGraphicFramePr>
          <p:cNvPr id="53" name="Tabella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967412"/>
              </p:ext>
            </p:extLst>
          </p:nvPr>
        </p:nvGraphicFramePr>
        <p:xfrm>
          <a:off x="635202" y="2514348"/>
          <a:ext cx="6099843" cy="3749040"/>
        </p:xfrm>
        <a:graphic>
          <a:graphicData uri="http://schemas.openxmlformats.org/drawingml/2006/table">
            <a:tbl>
              <a:tblPr firstRow="1" bandRow="1"/>
              <a:tblGrid>
                <a:gridCol w="2076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3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98">
                <a:tc>
                  <a:txBody>
                    <a:bodyPr/>
                    <a:lstStyle/>
                    <a:p>
                      <a:pPr algn="l"/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Alfabetica funzionale </a:t>
                      </a:r>
                      <a:endParaRPr lang="it-IT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 comunicare con gli altri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400" b="0" i="0" u="none" strike="noStrike" kern="1200" cap="non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Multilinguistica</a:t>
                      </a:r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 </a:t>
                      </a:r>
                      <a:endParaRPr lang="it-IT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 rafforzare l’identità europea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9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Matematica, Scienza,</a:t>
                      </a:r>
                      <a:r>
                        <a:rPr lang="it-IT" sz="1400" b="0" i="0" u="none" strike="noStrike" kern="1200" cap="none" baseline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 </a:t>
                      </a:r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tecnologia</a:t>
                      </a:r>
                      <a:r>
                        <a:rPr lang="it-IT" sz="1400" b="0" i="0" u="none" strike="noStrike" kern="1200" cap="none" baseline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 e ingegneria</a:t>
                      </a:r>
                      <a:endParaRPr lang="it-IT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 offrire un contributo al progresso della società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Digitale</a:t>
                      </a:r>
                      <a:endParaRPr lang="it-IT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 partecipare efficacemente a una società e un’economia digitalizzate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Personale, sociale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imparare a</a:t>
                      </a:r>
                      <a:r>
                        <a:rPr kumimoji="0" lang="it-IT" sz="14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 </a:t>
                      </a:r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imparare</a:t>
                      </a:r>
                      <a:endParaRPr lang="it-IT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 adattarsi alla dinamicità del nostro tempo e vivere serenamente le relazioni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In materia di cittadinanza</a:t>
                      </a:r>
                      <a:endParaRPr lang="it-IT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 agire come cittadini responsabili  e  partecipare pienamente alla vita della  comunità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2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Imprenditoriale</a:t>
                      </a:r>
                      <a:endParaRPr lang="it-IT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 creare valore per gli altri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0" u="none" strike="noStrike" kern="1200" cap="none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Consapevolezza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Arial"/>
                        </a:rPr>
                        <a:t>Espressione culturale</a:t>
                      </a:r>
                      <a:endParaRPr lang="it-IT" sz="1400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 essere Cittadini del mondo, partendo dalle proprie radici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28" name="AutoShape 4" descr="https://encrypted-tbn3.gstatic.com/shopping?q=tbn:ANd9GcS_nsn37a6RcEUyk2UEK4CvQ72VdolmAly_-tZk7nxbgVzNYviDk5ylRUyk66Qfv-ayzHiSOwFx-aGX4Urr8-M06BQv8_oEwUSRw2w8eBywW2G2-71tDK9eQA&amp;usqp=CAE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t-IT" sz="240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B7E62D6-DFEC-C1AD-2F8C-2A5F4F53E59C}"/>
              </a:ext>
            </a:extLst>
          </p:cNvPr>
          <p:cNvSpPr/>
          <p:nvPr/>
        </p:nvSpPr>
        <p:spPr>
          <a:xfrm>
            <a:off x="7440149" y="2069983"/>
            <a:ext cx="4161316" cy="407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133" b="1" dirty="0" err="1"/>
              <a:t>Istituti</a:t>
            </a:r>
            <a:r>
              <a:rPr lang="en-US" sz="2133" b="1" dirty="0"/>
              <a:t> </a:t>
            </a:r>
            <a:r>
              <a:rPr lang="en-US" sz="2133" b="1" dirty="0" err="1"/>
              <a:t>tecnici</a:t>
            </a:r>
            <a:endParaRPr lang="en-US" sz="2133" b="1" dirty="0"/>
          </a:p>
          <a:p>
            <a:pPr lvl="0" algn="ctr"/>
            <a:endParaRPr lang="en-US" sz="2133" b="1" dirty="0"/>
          </a:p>
          <a:p>
            <a:pPr algn="just">
              <a:buFont typeface="Wingdings" pitchFamily="2" charset="2"/>
              <a:buChar char="§"/>
            </a:pPr>
            <a:r>
              <a:rPr lang="it-IT" sz="2400" i="1" dirty="0"/>
              <a:t> </a:t>
            </a:r>
            <a:r>
              <a:rPr lang="it-IT" sz="1600" i="1" dirty="0"/>
              <a:t>Intervenire nelle diverse fasi e livelli del processo produttivo, dall’ideazione alla realizzazione del prodotto, per la parte di propria competenza, utilizzando gli strumenti di progettazione, documentazione e controllo</a:t>
            </a:r>
          </a:p>
          <a:p>
            <a:pPr algn="just">
              <a:buFont typeface="Wingdings" pitchFamily="2" charset="2"/>
              <a:buChar char="§"/>
            </a:pPr>
            <a:endParaRPr lang="it-IT" sz="1600" i="1" dirty="0"/>
          </a:p>
          <a:p>
            <a:pPr algn="just">
              <a:buFont typeface="Wingdings" pitchFamily="2" charset="2"/>
              <a:buChar char="§"/>
            </a:pPr>
            <a:r>
              <a:rPr lang="it-IT" sz="1600" i="1" dirty="0"/>
              <a:t> Utilizzare gli strumenti culturali e metodologici acquisiti per porsi con atteggiamento razionale, critico e responsabile di fronte alla realtà, ai suoi fenomeni e ai suoi problemi, anche ai fini dell’apprendimento permanente</a:t>
            </a:r>
            <a:endParaRPr lang="en-US" sz="1600" i="1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AC25FA7-4A46-E4DD-D980-1FA49A26C47B}"/>
              </a:ext>
            </a:extLst>
          </p:cNvPr>
          <p:cNvSpPr/>
          <p:nvPr/>
        </p:nvSpPr>
        <p:spPr>
          <a:xfrm>
            <a:off x="6483748" y="2953726"/>
            <a:ext cx="1552220" cy="2208245"/>
          </a:xfrm>
          <a:prstGeom prst="rect">
            <a:avLst/>
          </a:prstGeom>
          <a:noFill/>
        </p:spPr>
        <p:txBody>
          <a:bodyPr vert="wordArtVert" wrap="square" lIns="121920" tIns="60960" rIns="121920" bIns="60960">
            <a:spAutoFit/>
          </a:bodyPr>
          <a:lstStyle/>
          <a:p>
            <a:pPr algn="ctr"/>
            <a:r>
              <a:rPr lang="en-US" sz="2133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rlow Light" charset="0"/>
              </a:rPr>
              <a:t>PECUP</a:t>
            </a:r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rlow Light" charset="0"/>
              </a:rPr>
              <a:t>  </a:t>
            </a:r>
            <a:endParaRPr lang="it-IT" sz="7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855921-80A5-7992-22DC-774B2B27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849" y="534774"/>
            <a:ext cx="8610600" cy="695697"/>
          </a:xfrm>
        </p:spPr>
        <p:txBody>
          <a:bodyPr/>
          <a:lstStyle/>
          <a:p>
            <a:r>
              <a:rPr lang="it-IT" dirty="0"/>
              <a:t>Scelte contenutistiche</a:t>
            </a:r>
          </a:p>
        </p:txBody>
      </p:sp>
      <p:sp>
        <p:nvSpPr>
          <p:cNvPr id="3" name="Stella a 5 punte 2">
            <a:extLst>
              <a:ext uri="{FF2B5EF4-FFF2-40B4-BE49-F238E27FC236}">
                <a16:creationId xmlns:a16="http://schemas.microsoft.com/office/drawing/2014/main" id="{5F68B9A6-59EF-198B-7D55-6D53FAEB54A6}"/>
              </a:ext>
            </a:extLst>
          </p:cNvPr>
          <p:cNvSpPr/>
          <p:nvPr/>
        </p:nvSpPr>
        <p:spPr>
          <a:xfrm>
            <a:off x="191344" y="2514348"/>
            <a:ext cx="383102" cy="338588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tella a 5 punte 3">
            <a:extLst>
              <a:ext uri="{FF2B5EF4-FFF2-40B4-BE49-F238E27FC236}">
                <a16:creationId xmlns:a16="http://schemas.microsoft.com/office/drawing/2014/main" id="{F7351D98-250C-8594-73FE-1F210BCEEF78}"/>
              </a:ext>
            </a:extLst>
          </p:cNvPr>
          <p:cNvSpPr/>
          <p:nvPr/>
        </p:nvSpPr>
        <p:spPr>
          <a:xfrm>
            <a:off x="191344" y="3259706"/>
            <a:ext cx="383102" cy="338588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tella a 5 punte 5">
            <a:extLst>
              <a:ext uri="{FF2B5EF4-FFF2-40B4-BE49-F238E27FC236}">
                <a16:creationId xmlns:a16="http://schemas.microsoft.com/office/drawing/2014/main" id="{62BB053D-5295-D7E7-5A90-58DC6374416A}"/>
              </a:ext>
            </a:extLst>
          </p:cNvPr>
          <p:cNvSpPr/>
          <p:nvPr/>
        </p:nvSpPr>
        <p:spPr>
          <a:xfrm>
            <a:off x="207433" y="4358173"/>
            <a:ext cx="383102" cy="338588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6800B-C0C9-0886-BBF7-3EF7666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A8D376-E01C-8879-28A8-18D43976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9FAC2C29-FA8E-2BC8-CEB2-C9E1D7A637F5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0F42D69-5DA5-7E4B-5F82-9F284E236947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1BAF2280-8461-4A87-E31E-0D9F16186230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158882-30CB-5A3E-1EAC-D67C91052CFD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832E31C-7739-A5AA-AC5C-A9971C59444C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51BD613F-336D-A9B7-45F9-A891BE34B722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A52DD6A-4739-0FE2-7B7A-E97999679D5D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0600BECB-5AA5-ABE3-7B6C-4C0223EDBDDA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A9F7E6E9-E78F-8479-F8B2-0E2E7AC3BC10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C6E9EFD1-B53A-E0A4-30A3-D3CDCEC9B68C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8D8CA54D-486C-EC17-4D59-E21ED6728D4F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45C4D52-F454-C476-6A8A-EF73D3146F70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</p:spTree>
    <p:extLst>
      <p:ext uri="{BB962C8B-B14F-4D97-AF65-F5344CB8AC3E}">
        <p14:creationId xmlns:p14="http://schemas.microsoft.com/office/powerpoint/2010/main" val="164588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4E0E6-62DD-9966-165F-81819A1A7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6F931-B69A-89DD-53F1-33F669A4B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5E7314CB-299D-6FF6-F238-C6E95EDB3BA4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429F83D-BEAE-B0E0-4635-E4FA49440323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6B4793D4-55BE-3FD7-C381-1D05BA8BA73B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057906-88A8-13CA-3C0D-D2ABB20F1FD5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627FE420-23CA-516D-6F08-B2C3404CA5E8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B3851DC3-FDBE-660D-D77C-6E91A9A4ACDD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1EF6C788-C910-30F2-6C6D-2772A5F1D6F7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B7622563-5BD4-D00F-4858-598981EDB69D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FFCA8BB8-D8C0-0339-A682-D4E53D41CCFD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F4221792-746B-E66B-0E64-4DE29FC41AC3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41E42429-D4ED-A2C1-7C45-AD5214F6BEEA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385FBDD-3336-8542-A203-520255CBA27B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</p:spTree>
    <p:extLst>
      <p:ext uri="{BB962C8B-B14F-4D97-AF65-F5344CB8AC3E}">
        <p14:creationId xmlns:p14="http://schemas.microsoft.com/office/powerpoint/2010/main" val="1585342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B5631-5D95-6AD2-33F8-E45278641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49F8C0-97F0-7604-78CF-BB52AC5B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CE5880D2-C16E-F180-D06D-313E00AC2382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2868AAEA-5013-75D6-AC59-E37F5F329DCB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D4727B6A-AAA9-4760-BF7F-E3AD9F972AFA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F28F468-DC4C-EE28-1A49-D1AFA4ABC636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8EAB577-19FF-75E5-72FB-E47B23BB217C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2463842C-940E-9277-890B-F8D930DEE5CD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99DB09D-45CF-DD72-6567-7EC17D1E435F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213F3D2E-E1EA-5B61-A287-5907D90C80A6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64E925D1-C6F8-3BDF-42D0-9CA977D7A673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5D908C7D-CB23-52AE-E85E-53E77AA13FD8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754179E6-89CE-EE14-AE3E-662E89F00409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0016B05-9D93-F8F9-02EC-97387DD70EB8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FFAFDA85-0FAA-0FDF-FF4E-1B78ABFF3EB1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2336E4E6-7A40-62B8-C059-442F42BF0590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1BC24CDC-168C-4000-3E77-5C19E7DF27E8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899FB7-7EB0-0BFA-797C-CDBA66491627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2032E78-8BDA-7C93-B21E-DE2B47697D73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</p:spTree>
    <p:extLst>
      <p:ext uri="{BB962C8B-B14F-4D97-AF65-F5344CB8AC3E}">
        <p14:creationId xmlns:p14="http://schemas.microsoft.com/office/powerpoint/2010/main" val="1600931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38C11-E166-9D91-95DE-E0FCC6C91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61F642-32D7-CC56-7092-32998CA5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0B3305F3-9425-6576-E552-C3A1C722089B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EB0CB1F-8038-683A-079C-73ECC7413415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3C947433-FCFF-C219-2D8D-C88551F3F296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915B7DF-AB3D-B2E7-5487-DCE41D675D00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8336CA3-2F36-D24E-2A2F-D72B51EDD0BF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33CD6EEF-DABA-974F-3FF8-17864AE260E9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10D226A-17CD-EC7C-30A6-C6DC18838012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BD9F52AE-35E8-9D40-9E47-277F2E1DF677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4013329B-BC8E-0EB3-E9C0-BEF960095C3A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507D1472-1FAA-FB74-A901-BB8307CB6C69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5204F5A3-4A96-4317-1CDD-9F2BF6FAD223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AF978D2-51A0-8043-C23E-00858D4DDBE4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FF3DC94E-DF2B-D21A-B5FC-9CAC546CBDF6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2351B92-A9D1-0921-52A1-1647F80FB7E1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BD2C26B3-8F65-2BA7-1C18-A5DE80465E71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73375E-1FE5-217B-2211-44067A98478D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6016C92-7D6B-2980-8C2A-944920D5BF64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</p:spTree>
    <p:extLst>
      <p:ext uri="{BB962C8B-B14F-4D97-AF65-F5344CB8AC3E}">
        <p14:creationId xmlns:p14="http://schemas.microsoft.com/office/powerpoint/2010/main" val="353393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C243D-B5D0-6095-357C-7627E462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0E8F9-A0A1-AAE8-992B-34592BF4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4B4539BD-B0C4-95DF-DB3D-2C6490B47EEB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EE229EE-1B70-DCA2-A36E-C4D8E4376A58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1F6CF700-6802-BF99-7ECD-7E76DA51C6B8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87D42E0-DF95-74FB-3996-63281527BF47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7968E7B-33AB-C726-28B8-DCBFCC1965B1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A2D45220-4F8B-4768-23AC-C383B7FFD80B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9C0BF87-4CF5-35E6-B1BE-7860B60C9D58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5B4FB58A-6378-54B7-7C48-ECE8936D1155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C216B248-E5FF-ED2D-8E1A-9017A4F73FC4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4D52C92F-C5F2-2660-24A5-863C0898F325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41828E61-BF47-C969-7E78-39FFD266CB56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29F797F-30D5-A2F2-C62A-80EBB50D82E7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61A71370-FB36-B80A-2020-A7F6B2D00B0B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5621823-CBA8-83FC-E4DC-6B8AEF86A464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919E403C-C02B-44E8-D3DC-D226B6FB05CF}"/>
              </a:ext>
            </a:extLst>
          </p:cNvPr>
          <p:cNvGrpSpPr/>
          <p:nvPr/>
        </p:nvGrpSpPr>
        <p:grpSpPr>
          <a:xfrm>
            <a:off x="5952385" y="2766120"/>
            <a:ext cx="1584000" cy="1746169"/>
            <a:chOff x="6589829" y="2810354"/>
            <a:chExt cx="1692904" cy="1746169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85084D5A-028A-C85E-7AA9-5A277713F9C2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572C31BC-E40C-3D1F-1DF7-34D71165BFC7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95DA2FCE-386D-D91D-263C-B092A874E8CF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E6C86F2-5DB3-6307-0D0B-F3A72758DFF3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CC031E0-CAD1-F914-BB6B-2C2032408823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FD13C1AF-551B-6DDD-409A-FBFE24507F6D}"/>
              </a:ext>
            </a:extLst>
          </p:cNvPr>
          <p:cNvSpPr/>
          <p:nvPr/>
        </p:nvSpPr>
        <p:spPr>
          <a:xfrm rot="19442644">
            <a:off x="5036513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DE1F0B7-FE67-8EE0-EAED-7BEB899DDC30}"/>
              </a:ext>
            </a:extLst>
          </p:cNvPr>
          <p:cNvSpPr txBox="1"/>
          <p:nvPr/>
        </p:nvSpPr>
        <p:spPr>
          <a:xfrm rot="20074763">
            <a:off x="5527777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</p:spTree>
    <p:extLst>
      <p:ext uri="{BB962C8B-B14F-4D97-AF65-F5344CB8AC3E}">
        <p14:creationId xmlns:p14="http://schemas.microsoft.com/office/powerpoint/2010/main" val="755079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BB7A-CF08-8432-C460-65C6F7CDE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22987C-76AB-4B2F-7AAA-2FC8A600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5A14393E-88FB-4F64-9248-CC4F47D95F72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3972B42-5FC4-4F53-641E-12D1DF30A60A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8E793A44-8AB2-CD30-4271-B385627EED86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788BA47-8685-86EA-8768-4A2F65440A41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E214B33-FD76-0711-B484-8BE9CC463B4F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9AA9F43F-A334-0548-AE18-46C97C3E963F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A4E80FE-39BD-6E25-1617-2BC5B6F3E8F9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D12C88D-34CB-7B77-F7CD-92357328D395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A1017D36-71A2-D5CC-7BA9-91D0B853CA3B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94AFCEB9-45C2-9BE8-1A15-344F858F797B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D997F59B-4F22-E01C-6DE4-E67CF5AD0323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24B3C4B-4BC5-4B39-4871-187703639ED6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0E6298C6-0212-DD9F-825E-C60DCE16EB66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33C083F0-A067-7BB4-F868-C1A3812DD8DD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34F0B54-3339-208B-1053-5B28290429DC}"/>
              </a:ext>
            </a:extLst>
          </p:cNvPr>
          <p:cNvGrpSpPr/>
          <p:nvPr/>
        </p:nvGrpSpPr>
        <p:grpSpPr>
          <a:xfrm>
            <a:off x="5952385" y="2766120"/>
            <a:ext cx="1584000" cy="1746169"/>
            <a:chOff x="6589829" y="2810354"/>
            <a:chExt cx="1692904" cy="1746169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AE95753F-6399-7EA7-BB0D-0E27E47AB292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F0A504AE-BD8D-7579-B04F-BEB36085F4AC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C7B3253E-9475-F111-2C19-3B877A69C602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50B7884-4FC4-C03C-7538-DF02FDE0785A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04C6D37-789D-9826-AE56-8C9F3FE1BFE4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B53BB1A2-05EB-EB70-0E89-D70CC16FA320}"/>
              </a:ext>
            </a:extLst>
          </p:cNvPr>
          <p:cNvSpPr/>
          <p:nvPr/>
        </p:nvSpPr>
        <p:spPr>
          <a:xfrm rot="19442644">
            <a:off x="5036513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FE1D187-B380-F6F9-A950-1E674E2780E4}"/>
              </a:ext>
            </a:extLst>
          </p:cNvPr>
          <p:cNvSpPr txBox="1"/>
          <p:nvPr/>
        </p:nvSpPr>
        <p:spPr>
          <a:xfrm rot="20074763">
            <a:off x="5527777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</p:spTree>
    <p:extLst>
      <p:ext uri="{BB962C8B-B14F-4D97-AF65-F5344CB8AC3E}">
        <p14:creationId xmlns:p14="http://schemas.microsoft.com/office/powerpoint/2010/main" val="3522118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BB9A-6BDA-2F6E-B432-9235BF6E5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0A4BA6-3B3D-BA7B-B99F-362F85D1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F44A9AE8-0206-F621-83FE-18A39BAC5032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BBAC2C2-A111-2CB7-F4AF-FC52168D17CF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025AEFC4-BA69-4C94-85C3-1F1A18D0EB44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528A3E9-3950-0CE1-9EFB-0C79111CCA75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9CF518DE-D039-1E13-C400-D17EFE8F8547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DFE9A180-365E-109C-1782-1029A37473F2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2DEE8A4-D4DA-86EE-4EB9-F0A6C5CF2B8F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B4DACCE8-9118-4F81-CA82-7142CCB21FC7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0B167349-F96E-FE57-0904-60DA6F8CE592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A32E85A3-7943-3B50-CF90-3BAE822D583C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DCC6FB6F-C859-07F1-9B56-DB269086E351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780DA81-4255-48D2-6A4D-0379BDA6198B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C0E24AAD-0957-8CD5-FF87-65B20C2A4BD8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5AE5F449-D0D1-5E1E-5EEE-D284E7EC288B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B3CA8F9-B2B0-3CD9-B699-FE631486E57F}"/>
              </a:ext>
            </a:extLst>
          </p:cNvPr>
          <p:cNvGrpSpPr/>
          <p:nvPr/>
        </p:nvGrpSpPr>
        <p:grpSpPr>
          <a:xfrm>
            <a:off x="5952385" y="2766120"/>
            <a:ext cx="1584000" cy="1746169"/>
            <a:chOff x="6589829" y="2810354"/>
            <a:chExt cx="1692904" cy="1746169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7D387416-6280-FD84-021A-5C99BA6F3EE2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7171BDB0-BF34-14D4-2927-FBECD959041E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1C064AF-F6A0-7652-F80B-E69F4A919F48}"/>
              </a:ext>
            </a:extLst>
          </p:cNvPr>
          <p:cNvGrpSpPr/>
          <p:nvPr/>
        </p:nvGrpSpPr>
        <p:grpSpPr>
          <a:xfrm>
            <a:off x="7904969" y="2779900"/>
            <a:ext cx="1584000" cy="1746169"/>
            <a:chOff x="6589829" y="2810354"/>
            <a:chExt cx="1692904" cy="174616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1F4941C-B4C4-9A77-201A-490304F17FBD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EA14CFD-14F5-31D3-1148-7C71DF0E2EDF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1F5E6B63-023E-1140-6157-0869B135A15B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C77F793-A90B-B4CD-BF2B-559B40C72693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777F617-6950-148A-D2C2-6B4FFB0244F0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74C5CC81-A328-02B7-2CC3-47C4373B7B48}"/>
              </a:ext>
            </a:extLst>
          </p:cNvPr>
          <p:cNvSpPr/>
          <p:nvPr/>
        </p:nvSpPr>
        <p:spPr>
          <a:xfrm rot="19442644">
            <a:off x="5036513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180A47E-17AA-593F-B8D4-C5877386C2BF}"/>
              </a:ext>
            </a:extLst>
          </p:cNvPr>
          <p:cNvSpPr txBox="1"/>
          <p:nvPr/>
        </p:nvSpPr>
        <p:spPr>
          <a:xfrm rot="20074763">
            <a:off x="5527777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F9836010-CCD1-A65E-20D5-EF6A5E6F4B06}"/>
              </a:ext>
            </a:extLst>
          </p:cNvPr>
          <p:cNvSpPr/>
          <p:nvPr/>
        </p:nvSpPr>
        <p:spPr>
          <a:xfrm rot="19442644">
            <a:off x="6989097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0909CE6-327A-154E-73C9-F851230CA617}"/>
              </a:ext>
            </a:extLst>
          </p:cNvPr>
          <p:cNvSpPr txBox="1"/>
          <p:nvPr/>
        </p:nvSpPr>
        <p:spPr>
          <a:xfrm rot="20074763">
            <a:off x="7480361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1758454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63E1-6702-53BE-5D07-CD58108D9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F33B36-FC2A-F3B4-F49F-008C791A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20748C55-8EDF-AAE1-3C16-A0DC2A87B970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547BF88E-E2AC-B1D2-8BE5-70D11E0E292B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513058CA-B4DE-28A7-50D7-A47E97862907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DBF76C4-F2DE-01A3-977A-D1874985A711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695B2A4-76F9-8411-8166-3D7AB8E55C0E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5D2699DB-6F0C-9139-846E-56C72C140422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C560F92-D0D8-A1EE-558C-011B46E2166C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B6109D86-3F31-4620-0ECE-04FC4F96956C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0B9DA512-6032-3BB3-5BCB-45491ACF89D4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0D643CCD-2DDA-2595-3DF6-9E6BF276F82F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D4AA39C8-38E7-AEA3-BBBA-61732FF2E4A3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1D3929E-FEC8-0DA2-882D-93ECD76AE20E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0C313D82-C2E1-EC8C-CB45-1781541A274A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3037683F-2B15-E818-AB02-5CD4032251AA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011FBCB-EAA0-DFDF-249A-487A8E8CF5FD}"/>
              </a:ext>
            </a:extLst>
          </p:cNvPr>
          <p:cNvGrpSpPr/>
          <p:nvPr/>
        </p:nvGrpSpPr>
        <p:grpSpPr>
          <a:xfrm>
            <a:off x="5952385" y="2766120"/>
            <a:ext cx="1584000" cy="1746169"/>
            <a:chOff x="6589829" y="2810354"/>
            <a:chExt cx="1692904" cy="1746169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0955C3C4-2EE2-1C2A-3803-DA75577B71B6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F743A408-AA33-DCA8-EB65-5035B270F06C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B2140A0-5FE3-2987-4C3B-D8ABAA1D35C4}"/>
              </a:ext>
            </a:extLst>
          </p:cNvPr>
          <p:cNvGrpSpPr/>
          <p:nvPr/>
        </p:nvGrpSpPr>
        <p:grpSpPr>
          <a:xfrm>
            <a:off x="7904969" y="2779900"/>
            <a:ext cx="1584000" cy="1746169"/>
            <a:chOff x="6589829" y="2810354"/>
            <a:chExt cx="1692904" cy="174616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C152CC0-6A77-B63E-CDB8-25F0FB32D031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f(-1)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DDBCA59-FD61-D2AD-86D8-85AA61529499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97AC3ADA-947A-82CC-ABC5-45337B87429E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6FAFE7D-5574-3F9A-7DBE-63B313A6052C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E099453-A78E-B544-8444-89B9A55D7F1B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78330A5D-B1F5-35EB-3995-EDD6D2B121C4}"/>
              </a:ext>
            </a:extLst>
          </p:cNvPr>
          <p:cNvSpPr/>
          <p:nvPr/>
        </p:nvSpPr>
        <p:spPr>
          <a:xfrm rot="19442644">
            <a:off x="5036513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E801117-0E9D-8243-203D-CF891714D5F4}"/>
              </a:ext>
            </a:extLst>
          </p:cNvPr>
          <p:cNvSpPr txBox="1"/>
          <p:nvPr/>
        </p:nvSpPr>
        <p:spPr>
          <a:xfrm rot="20074763">
            <a:off x="5527777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F06D1819-3095-A0FD-FED1-DB989469A8DA}"/>
              </a:ext>
            </a:extLst>
          </p:cNvPr>
          <p:cNvSpPr/>
          <p:nvPr/>
        </p:nvSpPr>
        <p:spPr>
          <a:xfrm rot="19442644">
            <a:off x="6989097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1860A77-7A40-41F5-BFC1-B7D1ED9BD093}"/>
              </a:ext>
            </a:extLst>
          </p:cNvPr>
          <p:cNvSpPr txBox="1"/>
          <p:nvPr/>
        </p:nvSpPr>
        <p:spPr>
          <a:xfrm rot="20074763">
            <a:off x="7480361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4053383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424EC-56A7-AF7F-9C3F-960767D5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92694-63CC-5E40-F66B-E354A22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1F70F369-4241-0271-F89D-B4EA40EA8D72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A66721A-96B9-8B62-9531-2D0F4C008D14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A197B215-0073-0A47-9696-2D7B2BBE7604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50F19DC-369C-D55C-4468-F57777ABB660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1C7B4D5-B725-06FB-428A-68C9CE66A726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B1499991-E2FC-8EDB-2BC3-B24ADE17398F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17DF217-20C3-E5E3-6E64-7C0A3B3C0CF6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412DB458-0ACB-546F-DDB2-614C72C22F35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D1E27F85-6F70-0DD3-2560-9DF748E3F9A2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5708E234-F9A2-FB27-8651-47D756C0D089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09D0E9BE-E250-FC38-62F5-FD8DE30F1469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A325E1C-8327-B0E9-4258-9CB2230EAB48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F28EFE6D-6540-EF4B-0C48-1D09E43FD4E5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BBF4471-CC6E-F360-E7E3-70781016E7B4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6BBBB07-20AE-5730-A294-B3A8ABC123AB}"/>
              </a:ext>
            </a:extLst>
          </p:cNvPr>
          <p:cNvGrpSpPr/>
          <p:nvPr/>
        </p:nvGrpSpPr>
        <p:grpSpPr>
          <a:xfrm>
            <a:off x="5952385" y="2766120"/>
            <a:ext cx="1584000" cy="1746169"/>
            <a:chOff x="6589829" y="2810354"/>
            <a:chExt cx="1692904" cy="1746169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D9D834B8-4A1A-C8C2-4B7A-826A4BAC96A9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B440AC1F-C5FE-8C20-3A81-A5864367A234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3C810C2-CEEF-069B-0E19-D3DEAE8C7FC4}"/>
              </a:ext>
            </a:extLst>
          </p:cNvPr>
          <p:cNvGrpSpPr/>
          <p:nvPr/>
        </p:nvGrpSpPr>
        <p:grpSpPr>
          <a:xfrm>
            <a:off x="7904969" y="2779900"/>
            <a:ext cx="1584000" cy="1746169"/>
            <a:chOff x="6589829" y="2810354"/>
            <a:chExt cx="1692904" cy="174616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74F3AFA-6550-087B-56EF-A821C71019E1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f(-1)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015EFB1-2886-E212-F427-691E86E2CC51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47EFD36F-0166-68BD-9EF1-4F73C26B6445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294AA46-6219-35DB-D9D3-DB9462A07B26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58CDC73-702B-B2FA-0762-F768E5A96957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0A7B18E-874D-5773-554B-9B316E26F822}"/>
              </a:ext>
            </a:extLst>
          </p:cNvPr>
          <p:cNvGrpSpPr/>
          <p:nvPr/>
        </p:nvGrpSpPr>
        <p:grpSpPr>
          <a:xfrm>
            <a:off x="9857553" y="2779900"/>
            <a:ext cx="1584000" cy="1746169"/>
            <a:chOff x="6589829" y="2810354"/>
            <a:chExt cx="1692904" cy="1746169"/>
          </a:xfrm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51329CFB-2F79-5873-AF5E-F4415FB6E86C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33B6EF27-48F6-5456-49D1-1D55E4F2DE92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f(-1)</a:t>
              </a:r>
            </a:p>
          </p:txBody>
        </p:sp>
      </p:grpSp>
      <p:sp>
        <p:nvSpPr>
          <p:cNvPr id="33" name="Arco 32">
            <a:extLst>
              <a:ext uri="{FF2B5EF4-FFF2-40B4-BE49-F238E27FC236}">
                <a16:creationId xmlns:a16="http://schemas.microsoft.com/office/drawing/2014/main" id="{BC7C1A5C-D6BE-108B-3DB4-6BB5E25D877F}"/>
              </a:ext>
            </a:extLst>
          </p:cNvPr>
          <p:cNvSpPr/>
          <p:nvPr/>
        </p:nvSpPr>
        <p:spPr>
          <a:xfrm rot="19442644">
            <a:off x="5036513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C920D4E-4B16-598F-56E6-8596985DFE19}"/>
              </a:ext>
            </a:extLst>
          </p:cNvPr>
          <p:cNvSpPr txBox="1"/>
          <p:nvPr/>
        </p:nvSpPr>
        <p:spPr>
          <a:xfrm rot="20074763">
            <a:off x="5527777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9EF32135-DA40-3562-4750-CCAEA5151B74}"/>
              </a:ext>
            </a:extLst>
          </p:cNvPr>
          <p:cNvSpPr/>
          <p:nvPr/>
        </p:nvSpPr>
        <p:spPr>
          <a:xfrm rot="19442644">
            <a:off x="6989097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6B0F655-D71D-CAE2-2865-3221626CCDA7}"/>
              </a:ext>
            </a:extLst>
          </p:cNvPr>
          <p:cNvSpPr txBox="1"/>
          <p:nvPr/>
        </p:nvSpPr>
        <p:spPr>
          <a:xfrm rot="20074763">
            <a:off x="7480361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6A457608-6A7D-7127-9379-D1BCD9F4E978}"/>
              </a:ext>
            </a:extLst>
          </p:cNvPr>
          <p:cNvSpPr/>
          <p:nvPr/>
        </p:nvSpPr>
        <p:spPr>
          <a:xfrm rot="19442644">
            <a:off x="8934157" y="322327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7437D63-8EAA-ECD3-5918-5591EBE98216}"/>
              </a:ext>
            </a:extLst>
          </p:cNvPr>
          <p:cNvSpPr txBox="1"/>
          <p:nvPr/>
        </p:nvSpPr>
        <p:spPr>
          <a:xfrm rot="20074763">
            <a:off x="9425421" y="287706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-1</a:t>
            </a:r>
          </a:p>
        </p:txBody>
      </p:sp>
    </p:spTree>
    <p:extLst>
      <p:ext uri="{BB962C8B-B14F-4D97-AF65-F5344CB8AC3E}">
        <p14:creationId xmlns:p14="http://schemas.microsoft.com/office/powerpoint/2010/main" val="2065703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C4B4-A28C-D76C-1C58-3BD3760D4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0FC1B-0A75-4266-6F56-F66307A3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A7ECBBC1-E3A6-75B7-867E-E26E5811513A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9C855369-D9A0-08A4-84CE-60710219FC34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C7A9658E-F8C9-DBF6-2F83-5950431FA352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4ADF0FD-AB60-B4C5-3C6E-5D8B05C34C15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F1FBC57-F2D8-9BF1-4314-A54D58629F23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7FA03C16-CCF8-0D13-D122-4296916BF518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D9690A55-C511-742D-DDC1-1B6A07E98DA6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1F105140-D6A7-54CE-3F15-BC84F4A579ED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DA25DDCB-EAB4-5613-AE6D-6CB04A045E1D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D4BE5BB-F15C-FF3C-C48B-1BAFC9D30B61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A02014A7-04F3-15B4-0FCD-65057E9BC567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EA0B0AE-CA43-807C-E315-C0991CC7E32A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5E1AE530-0BD1-138C-CDBC-D9A37C142147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9A5DB872-1D7F-72F2-F2ED-6FC673CBBC20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224A7CE-A4F7-DBEF-20AE-2F24B5C6BC10}"/>
              </a:ext>
            </a:extLst>
          </p:cNvPr>
          <p:cNvGrpSpPr/>
          <p:nvPr/>
        </p:nvGrpSpPr>
        <p:grpSpPr>
          <a:xfrm>
            <a:off x="5952385" y="2766120"/>
            <a:ext cx="1584000" cy="1746169"/>
            <a:chOff x="6589829" y="2810354"/>
            <a:chExt cx="1692904" cy="1746169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003697B1-FBB2-AA1E-C6CF-DA2D45663DCA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37108FFC-5A2E-DA9B-BE63-C98B2DD76D0C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2F091B6D-9BAF-493D-EF54-24D2A711CE8C}"/>
              </a:ext>
            </a:extLst>
          </p:cNvPr>
          <p:cNvGrpSpPr/>
          <p:nvPr/>
        </p:nvGrpSpPr>
        <p:grpSpPr>
          <a:xfrm>
            <a:off x="7904969" y="2779900"/>
            <a:ext cx="1584000" cy="1746169"/>
            <a:chOff x="6589829" y="2810354"/>
            <a:chExt cx="1692904" cy="174616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E967362E-AD4B-431E-8505-944BA2A84D69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f(-1)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80CE0011-6A09-4BF5-18FF-CDAB46838434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830B723D-73F7-FFFD-BB37-AD21CA27D5A6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B44AF51-4BB2-99C3-0FE3-B909809692A9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E46C5DF-0534-4D57-9D30-A11D8F0C1087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39F3C81-B0C5-ADB3-2A33-DB53F95326FC}"/>
              </a:ext>
            </a:extLst>
          </p:cNvPr>
          <p:cNvGrpSpPr/>
          <p:nvPr/>
        </p:nvGrpSpPr>
        <p:grpSpPr>
          <a:xfrm>
            <a:off x="9857553" y="2779900"/>
            <a:ext cx="1584000" cy="1746169"/>
            <a:chOff x="6589829" y="2810354"/>
            <a:chExt cx="1692904" cy="1746169"/>
          </a:xfrm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D0670D30-5543-E9C7-4CDF-812316AA5413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f(-2)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E40ACB00-5DBF-AEA1-AF7F-72847C4CD530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f(-1)</a:t>
              </a:r>
            </a:p>
          </p:txBody>
        </p:sp>
      </p:grpSp>
      <p:sp>
        <p:nvSpPr>
          <p:cNvPr id="33" name="Arco 32">
            <a:extLst>
              <a:ext uri="{FF2B5EF4-FFF2-40B4-BE49-F238E27FC236}">
                <a16:creationId xmlns:a16="http://schemas.microsoft.com/office/drawing/2014/main" id="{8FB79703-DDCB-0F2E-3940-A6021093C522}"/>
              </a:ext>
            </a:extLst>
          </p:cNvPr>
          <p:cNvSpPr/>
          <p:nvPr/>
        </p:nvSpPr>
        <p:spPr>
          <a:xfrm rot="19442644">
            <a:off x="5036513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FE492D7-DDEA-B57B-090D-7A461D7A8094}"/>
              </a:ext>
            </a:extLst>
          </p:cNvPr>
          <p:cNvSpPr txBox="1"/>
          <p:nvPr/>
        </p:nvSpPr>
        <p:spPr>
          <a:xfrm rot="20074763">
            <a:off x="5527777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0A9F8A23-F0B8-5B53-5732-FA98C6DFAEF9}"/>
              </a:ext>
            </a:extLst>
          </p:cNvPr>
          <p:cNvSpPr/>
          <p:nvPr/>
        </p:nvSpPr>
        <p:spPr>
          <a:xfrm rot="19442644">
            <a:off x="6989097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BB8404A-8B4E-C215-FB24-5105D7E490DB}"/>
              </a:ext>
            </a:extLst>
          </p:cNvPr>
          <p:cNvSpPr txBox="1"/>
          <p:nvPr/>
        </p:nvSpPr>
        <p:spPr>
          <a:xfrm rot="20074763">
            <a:off x="7480361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B386B8D6-A47F-FDB7-10A4-C490F7E57A52}"/>
              </a:ext>
            </a:extLst>
          </p:cNvPr>
          <p:cNvSpPr/>
          <p:nvPr/>
        </p:nvSpPr>
        <p:spPr>
          <a:xfrm rot="19442644">
            <a:off x="8934157" y="322327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F67C25C-DF30-17A4-7BAD-643400B15DB0}"/>
              </a:ext>
            </a:extLst>
          </p:cNvPr>
          <p:cNvSpPr txBox="1"/>
          <p:nvPr/>
        </p:nvSpPr>
        <p:spPr>
          <a:xfrm rot="20074763">
            <a:off x="9425421" y="287706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-1</a:t>
            </a:r>
          </a:p>
        </p:txBody>
      </p:sp>
    </p:spTree>
    <p:extLst>
      <p:ext uri="{BB962C8B-B14F-4D97-AF65-F5344CB8AC3E}">
        <p14:creationId xmlns:p14="http://schemas.microsoft.com/office/powerpoint/2010/main" val="188611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21">
            <a:extLst>
              <a:ext uri="{FF2B5EF4-FFF2-40B4-BE49-F238E27FC236}">
                <a16:creationId xmlns:a16="http://schemas.microsoft.com/office/drawing/2014/main" id="{13FB2B15-179D-45C1-BB2F-0D5F14716002}"/>
              </a:ext>
            </a:extLst>
          </p:cNvPr>
          <p:cNvSpPr/>
          <p:nvPr/>
        </p:nvSpPr>
        <p:spPr>
          <a:xfrm>
            <a:off x="4476081" y="6741740"/>
            <a:ext cx="3612408" cy="305333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8ABEB96C-2B55-4D57-8712-2AE0F7A3A89A}"/>
              </a:ext>
            </a:extLst>
          </p:cNvPr>
          <p:cNvSpPr/>
          <p:nvPr/>
        </p:nvSpPr>
        <p:spPr>
          <a:xfrm>
            <a:off x="8579592" y="6741740"/>
            <a:ext cx="3612408" cy="305333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D0124E9-7629-2DC3-4695-FC873EF36E66}"/>
              </a:ext>
            </a:extLst>
          </p:cNvPr>
          <p:cNvSpPr txBox="1"/>
          <p:nvPr/>
        </p:nvSpPr>
        <p:spPr>
          <a:xfrm>
            <a:off x="591299" y="1857892"/>
            <a:ext cx="1100940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/>
              <a:t>Allegato</a:t>
            </a:r>
            <a:r>
              <a:rPr lang="en-US" sz="2000" b="1" dirty="0"/>
              <a:t> A.2 del </a:t>
            </a:r>
            <a:r>
              <a:rPr lang="it-IT" sz="2000" b="1" dirty="0"/>
              <a:t>Direttiva Ministeriale n. 4 del 16/01/2012 </a:t>
            </a:r>
            <a:r>
              <a:rPr lang="it-IT" sz="2000" dirty="0"/>
              <a:t>recante "Istituti</a:t>
            </a:r>
            <a:r>
              <a:rPr lang="en-US" sz="2000" dirty="0"/>
              <a:t> </a:t>
            </a:r>
            <a:r>
              <a:rPr lang="it-IT" sz="2000" dirty="0"/>
              <a:t>tecnici</a:t>
            </a:r>
            <a:r>
              <a:rPr lang="en-US" sz="2000" dirty="0"/>
              <a:t> </a:t>
            </a:r>
            <a:r>
              <a:rPr lang="it-IT" sz="2000" dirty="0"/>
              <a:t> a norma dell'articolo 8, comma 3, del decreto del Presidente della Repubblica 15 marzo 2010, n. 88 - Secondo biennio e quinto anno.</a:t>
            </a:r>
          </a:p>
          <a:p>
            <a:pPr algn="ctr"/>
            <a:endParaRPr lang="it-IT" sz="2000" dirty="0"/>
          </a:p>
          <a:p>
            <a:pPr algn="ctr" defTabSz="94824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b="1" dirty="0">
                <a:solidFill>
                  <a:srgbClr val="1A2A30"/>
                </a:solidFill>
              </a:rPr>
              <a:t>Materia «Informatica»   -   Secondo biennio</a:t>
            </a:r>
            <a:endParaRPr lang="en-US" sz="2000" b="1" dirty="0">
              <a:solidFill>
                <a:srgbClr val="1A2A30"/>
              </a:solidFill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12B21205-CB69-D3BE-E811-967EB96C22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251978"/>
              </p:ext>
            </p:extLst>
          </p:nvPr>
        </p:nvGraphicFramePr>
        <p:xfrm>
          <a:off x="859373" y="3717032"/>
          <a:ext cx="10473253" cy="2606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16A51554-CD83-D36C-0CD9-368473C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849" y="534774"/>
            <a:ext cx="8610600" cy="695697"/>
          </a:xfrm>
        </p:spPr>
        <p:txBody>
          <a:bodyPr/>
          <a:lstStyle/>
          <a:p>
            <a:r>
              <a:rPr lang="it-IT" dirty="0"/>
              <a:t>Scelte contenutistiche</a:t>
            </a:r>
          </a:p>
        </p:txBody>
      </p:sp>
    </p:spTree>
    <p:extLst>
      <p:ext uri="{BB962C8B-B14F-4D97-AF65-F5344CB8AC3E}">
        <p14:creationId xmlns:p14="http://schemas.microsoft.com/office/powerpoint/2010/main" val="3847843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95F35-7A2B-97D1-2A05-D9E09D18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8CB696-9771-357D-5861-FB802124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9202324" cy="1179576"/>
          </a:xfrm>
        </p:spPr>
        <p:txBody>
          <a:bodyPr>
            <a:norm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B36B5A0E-6CD5-9E5A-587F-211077227C0C}"/>
              </a:ext>
            </a:extLst>
          </p:cNvPr>
          <p:cNvGrpSpPr/>
          <p:nvPr/>
        </p:nvGrpSpPr>
        <p:grpSpPr>
          <a:xfrm>
            <a:off x="8677369" y="1377823"/>
            <a:ext cx="3019572" cy="924419"/>
            <a:chOff x="8416692" y="2001905"/>
            <a:chExt cx="3019572" cy="924419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5C683D75-4C30-5D12-E982-AA9402C5AEA8}"/>
                </a:ext>
              </a:extLst>
            </p:cNvPr>
            <p:cNvSpPr txBox="1"/>
            <p:nvPr/>
          </p:nvSpPr>
          <p:spPr>
            <a:xfrm>
              <a:off x="8416692" y="2001905"/>
              <a:ext cx="3019572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 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" name="Freccia a destra 4">
              <a:extLst>
                <a:ext uri="{FF2B5EF4-FFF2-40B4-BE49-F238E27FC236}">
                  <a16:creationId xmlns:a16="http://schemas.microsoft.com/office/drawing/2014/main" id="{CF2EACBA-15BD-2FE4-047B-241DF6713135}"/>
                </a:ext>
              </a:extLst>
            </p:cNvPr>
            <p:cNvSpPr/>
            <p:nvPr/>
          </p:nvSpPr>
          <p:spPr>
            <a:xfrm rot="13456784">
              <a:off x="10059722" y="2715560"/>
              <a:ext cx="534471" cy="210764"/>
            </a:xfrm>
            <a:prstGeom prst="rightArrow">
              <a:avLst>
                <a:gd name="adj1" fmla="val 50000"/>
                <a:gd name="adj2" fmla="val 60862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9774533-D2A1-D32C-CA93-A1CA78313B7D}"/>
              </a:ext>
            </a:extLst>
          </p:cNvPr>
          <p:cNvSpPr txBox="1"/>
          <p:nvPr/>
        </p:nvSpPr>
        <p:spPr>
          <a:xfrm>
            <a:off x="621975" y="2286103"/>
            <a:ext cx="6063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Proviamo 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simularne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l’esecuzione!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8E43230-6951-A0C4-3982-90CD4473C836}"/>
              </a:ext>
            </a:extLst>
          </p:cNvPr>
          <p:cNvGrpSpPr/>
          <p:nvPr/>
        </p:nvGrpSpPr>
        <p:grpSpPr>
          <a:xfrm>
            <a:off x="333330" y="2777728"/>
            <a:ext cx="1348837" cy="1750041"/>
            <a:chOff x="774212" y="2793749"/>
            <a:chExt cx="1348837" cy="1750041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E2584B68-6FAB-0C6F-F7BC-D895AF5FFDCE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7270097-D5AA-7207-2922-6EF260D8AB15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088330D2-BB0B-C3E0-B4C1-B6BB0F432D72}"/>
              </a:ext>
            </a:extLst>
          </p:cNvPr>
          <p:cNvGrpSpPr/>
          <p:nvPr/>
        </p:nvGrpSpPr>
        <p:grpSpPr>
          <a:xfrm>
            <a:off x="2045691" y="2788115"/>
            <a:ext cx="1584000" cy="1751194"/>
            <a:chOff x="2486573" y="2804136"/>
            <a:chExt cx="1692000" cy="1751194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FEC31CA8-0D3A-BE5F-4D79-E5889B79D24E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4E44CA18-8813-1E8E-FBE5-8166FBFBC465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943BD9C9-9810-738D-06AB-D467BC8BD2DD}"/>
              </a:ext>
            </a:extLst>
          </p:cNvPr>
          <p:cNvSpPr/>
          <p:nvPr/>
        </p:nvSpPr>
        <p:spPr>
          <a:xfrm rot="19442644">
            <a:off x="1008296" y="3175898"/>
            <a:ext cx="1810221" cy="6831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E80A7A8-1E41-AC3A-7AD1-45C4A808438F}"/>
              </a:ext>
            </a:extLst>
          </p:cNvPr>
          <p:cNvGrpSpPr/>
          <p:nvPr/>
        </p:nvGrpSpPr>
        <p:grpSpPr>
          <a:xfrm>
            <a:off x="3993215" y="2773597"/>
            <a:ext cx="1584000" cy="1752472"/>
            <a:chOff x="4535207" y="2802858"/>
            <a:chExt cx="1692000" cy="1752472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1D1AE11D-92F8-13CF-52A9-283B51C05606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4C57D1F6-BAF5-3612-105C-5F427D54DF2B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2D9C142-DD3D-9A76-C8D3-0072B78F8512}"/>
              </a:ext>
            </a:extLst>
          </p:cNvPr>
          <p:cNvGrpSpPr/>
          <p:nvPr/>
        </p:nvGrpSpPr>
        <p:grpSpPr>
          <a:xfrm>
            <a:off x="5952385" y="2766120"/>
            <a:ext cx="1584000" cy="1746169"/>
            <a:chOff x="6589829" y="2810354"/>
            <a:chExt cx="1692904" cy="1746169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4EEA6B12-D959-8EEC-6E54-479EA8742A67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78754512-1EC4-F918-557F-D4EF19BAF49F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D08DCEDF-6793-6C57-2246-5C5B9A957790}"/>
              </a:ext>
            </a:extLst>
          </p:cNvPr>
          <p:cNvSpPr txBox="1"/>
          <p:nvPr/>
        </p:nvSpPr>
        <p:spPr>
          <a:xfrm>
            <a:off x="11529134" y="4178687"/>
            <a:ext cx="39221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…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9445621F-946D-0122-140D-C06CE8666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3" r="22826"/>
          <a:stretch/>
        </p:blipFill>
        <p:spPr bwMode="auto">
          <a:xfrm>
            <a:off x="321288" y="4704347"/>
            <a:ext cx="1588559" cy="21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Nuvola 59">
            <a:extLst>
              <a:ext uri="{FF2B5EF4-FFF2-40B4-BE49-F238E27FC236}">
                <a16:creationId xmlns:a16="http://schemas.microsoft.com/office/drawing/2014/main" id="{0BDB4F99-9BBC-0F88-0824-6115420F7DF3}"/>
              </a:ext>
            </a:extLst>
          </p:cNvPr>
          <p:cNvSpPr/>
          <p:nvPr/>
        </p:nvSpPr>
        <p:spPr>
          <a:xfrm>
            <a:off x="1610350" y="4847621"/>
            <a:ext cx="2227930" cy="1276732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Quando si fermerà?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7991CDF-86E2-B1FA-92D5-3D152F1E6BFC}"/>
              </a:ext>
            </a:extLst>
          </p:cNvPr>
          <p:cNvSpPr txBox="1"/>
          <p:nvPr/>
        </p:nvSpPr>
        <p:spPr>
          <a:xfrm>
            <a:off x="3993215" y="5241130"/>
            <a:ext cx="210278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/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MAI!!!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A5728106-BA0A-FB33-DA31-E01BA387740D}"/>
              </a:ext>
            </a:extLst>
          </p:cNvPr>
          <p:cNvSpPr txBox="1"/>
          <p:nvPr/>
        </p:nvSpPr>
        <p:spPr>
          <a:xfrm>
            <a:off x="6252354" y="5118020"/>
            <a:ext cx="5265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 funzione continuerà a chiamare sé stessa (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loop infinito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) fino a quando non saturerà lo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stack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di memoria (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stack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overflow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)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E5BA1BC-DC6E-D49B-66C9-31580FB79541}"/>
              </a:ext>
            </a:extLst>
          </p:cNvPr>
          <p:cNvGrpSpPr/>
          <p:nvPr/>
        </p:nvGrpSpPr>
        <p:grpSpPr>
          <a:xfrm>
            <a:off x="7904969" y="2779900"/>
            <a:ext cx="1584000" cy="1746169"/>
            <a:chOff x="6589829" y="2810354"/>
            <a:chExt cx="1692904" cy="174616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5D9E36BC-D54F-5179-1493-CFDE2032CB3C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f(-1)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F83696A-A129-3D31-6CDC-164892964011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6" name="Arco 5">
            <a:extLst>
              <a:ext uri="{FF2B5EF4-FFF2-40B4-BE49-F238E27FC236}">
                <a16:creationId xmlns:a16="http://schemas.microsoft.com/office/drawing/2014/main" id="{18F00042-DD8C-D8EE-DD04-8B2F8B22A740}"/>
              </a:ext>
            </a:extLst>
          </p:cNvPr>
          <p:cNvSpPr/>
          <p:nvPr/>
        </p:nvSpPr>
        <p:spPr>
          <a:xfrm rot="19442644">
            <a:off x="3075851" y="3220803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D319CA4-A47D-C561-6D72-36FB102B48FD}"/>
              </a:ext>
            </a:extLst>
          </p:cNvPr>
          <p:cNvSpPr txBox="1"/>
          <p:nvPr/>
        </p:nvSpPr>
        <p:spPr>
          <a:xfrm rot="20074763">
            <a:off x="1560964" y="28485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682D059-FBE5-23C7-1F61-2A00AECA0C89}"/>
              </a:ext>
            </a:extLst>
          </p:cNvPr>
          <p:cNvSpPr txBox="1"/>
          <p:nvPr/>
        </p:nvSpPr>
        <p:spPr>
          <a:xfrm rot="20074763">
            <a:off x="3567115" y="2874593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D75B12D1-D5CB-784F-C51E-113DE997B9C8}"/>
              </a:ext>
            </a:extLst>
          </p:cNvPr>
          <p:cNvGrpSpPr/>
          <p:nvPr/>
        </p:nvGrpSpPr>
        <p:grpSpPr>
          <a:xfrm>
            <a:off x="9857553" y="2779900"/>
            <a:ext cx="1584000" cy="1746169"/>
            <a:chOff x="6589829" y="2810354"/>
            <a:chExt cx="1692904" cy="1746169"/>
          </a:xfrm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370D3AF1-4F48-B224-DA8C-E951F94107D8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f(-2)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A6FA542F-DD76-1EA7-E12F-E1F390ABC7A9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f(-1)</a:t>
              </a:r>
            </a:p>
          </p:txBody>
        </p:sp>
      </p:grpSp>
      <p:sp>
        <p:nvSpPr>
          <p:cNvPr id="33" name="Arco 32">
            <a:extLst>
              <a:ext uri="{FF2B5EF4-FFF2-40B4-BE49-F238E27FC236}">
                <a16:creationId xmlns:a16="http://schemas.microsoft.com/office/drawing/2014/main" id="{4001E49C-24DA-F6FD-A071-8AA51D87A621}"/>
              </a:ext>
            </a:extLst>
          </p:cNvPr>
          <p:cNvSpPr/>
          <p:nvPr/>
        </p:nvSpPr>
        <p:spPr>
          <a:xfrm rot="19442644">
            <a:off x="5036513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CA1A10E-424F-B44B-03CD-1363FF6484D4}"/>
              </a:ext>
            </a:extLst>
          </p:cNvPr>
          <p:cNvSpPr txBox="1"/>
          <p:nvPr/>
        </p:nvSpPr>
        <p:spPr>
          <a:xfrm rot="20074763">
            <a:off x="5527777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DFD158E6-E842-B2F6-BF4E-1B527F5EB7E2}"/>
              </a:ext>
            </a:extLst>
          </p:cNvPr>
          <p:cNvSpPr/>
          <p:nvPr/>
        </p:nvSpPr>
        <p:spPr>
          <a:xfrm rot="19442644">
            <a:off x="6989097" y="322080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EC655DF-5CC3-C79E-04E2-508D554CBBB3}"/>
              </a:ext>
            </a:extLst>
          </p:cNvPr>
          <p:cNvSpPr txBox="1"/>
          <p:nvPr/>
        </p:nvSpPr>
        <p:spPr>
          <a:xfrm rot="20074763">
            <a:off x="7480361" y="28745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2BC8A524-B954-C34B-A0A5-F867077E625C}"/>
              </a:ext>
            </a:extLst>
          </p:cNvPr>
          <p:cNvSpPr/>
          <p:nvPr/>
        </p:nvSpPr>
        <p:spPr>
          <a:xfrm rot="19442644">
            <a:off x="8934157" y="3223272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FDB0202-5459-F922-8FF4-9D7EE02FDB53}"/>
              </a:ext>
            </a:extLst>
          </p:cNvPr>
          <p:cNvSpPr txBox="1"/>
          <p:nvPr/>
        </p:nvSpPr>
        <p:spPr>
          <a:xfrm rot="20074763">
            <a:off x="9425421" y="287706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-1</a:t>
            </a:r>
          </a:p>
        </p:txBody>
      </p:sp>
    </p:spTree>
    <p:extLst>
      <p:ext uri="{BB962C8B-B14F-4D97-AF65-F5344CB8AC3E}">
        <p14:creationId xmlns:p14="http://schemas.microsoft.com/office/powerpoint/2010/main" val="32963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8E4C8-639B-2D01-6580-40D3CD27D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D8348B-C62E-A479-FBE8-71AC3D5C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E54FA66-D27D-E7AD-4ECF-FB14D1E16410}"/>
              </a:ext>
            </a:extLst>
          </p:cNvPr>
          <p:cNvGrpSpPr/>
          <p:nvPr/>
        </p:nvGrpSpPr>
        <p:grpSpPr>
          <a:xfrm>
            <a:off x="6309018" y="437419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502DD6C7-FB01-4B4C-36B5-945302EECC5C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7707A0E7-BF7F-63BA-BE9F-54629E635172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BC13F1C-1455-24D1-13D0-C9AD9C7288D5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E78150DF-C80B-FE6C-8BEC-1EF42FFAAEA4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F0A3032-A036-F5F4-D198-734ADCCAFE3F}"/>
              </a:ext>
            </a:extLst>
          </p:cNvPr>
          <p:cNvSpPr txBox="1"/>
          <p:nvPr/>
        </p:nvSpPr>
        <p:spPr>
          <a:xfrm>
            <a:off x="565484" y="2755517"/>
            <a:ext cx="111648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Per ovviare a tale inconveniente si introduce un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9963B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«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9963B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9963B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»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, cioè una istruzione che determina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quando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le chiamate a funzione ricorsive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debbano fermarsi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, e cosa fare in tal caso (solitamente si fa il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return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di un valore)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F2AF3DE-C22C-0B48-DA40-9DDCE914CFCC}"/>
              </a:ext>
            </a:extLst>
          </p:cNvPr>
          <p:cNvSpPr/>
          <p:nvPr/>
        </p:nvSpPr>
        <p:spPr>
          <a:xfrm>
            <a:off x="3408337" y="2031436"/>
            <a:ext cx="53753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/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STACK OVERFLOW</a:t>
            </a:r>
            <a:endParaRPr kumimoji="0" lang="it-IT" sz="3600" b="1" i="0" u="none" strike="noStrike" kern="1200" cap="none" spc="0" normalizeH="0" baseline="0" noProof="0" dirty="0">
              <a:ln/>
              <a:solidFill>
                <a:srgbClr val="E6482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2BD3C133-F70F-77D6-3358-73CA860B6398}"/>
              </a:ext>
            </a:extLst>
          </p:cNvPr>
          <p:cNvGrpSpPr/>
          <p:nvPr/>
        </p:nvGrpSpPr>
        <p:grpSpPr>
          <a:xfrm>
            <a:off x="565484" y="4031357"/>
            <a:ext cx="5375325" cy="1938992"/>
            <a:chOff x="565484" y="4031357"/>
            <a:chExt cx="5375325" cy="1938992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E76A0D4-3DCF-A44F-0069-3D9B6266F58F}"/>
                </a:ext>
              </a:extLst>
            </p:cNvPr>
            <p:cNvSpPr txBox="1"/>
            <p:nvPr/>
          </p:nvSpPr>
          <p:spPr>
            <a:xfrm>
              <a:off x="565484" y="4031357"/>
              <a:ext cx="5375325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Modifichiamo l’esempio precedente:</a:t>
              </a:r>
            </a:p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SE (n == 0)</a:t>
              </a:r>
              <a:b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</a:b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      ALLORA </a:t>
              </a:r>
              <a:r>
                <a:rPr kumimoji="0" lang="it-IT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return</a:t>
              </a: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 3;</a:t>
              </a:r>
            </a:p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F(n) = F(n-1)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086D246-331C-0EE2-D304-FFFCCCA02678}"/>
                </a:ext>
              </a:extLst>
            </p:cNvPr>
            <p:cNvSpPr txBox="1"/>
            <p:nvPr/>
          </p:nvSpPr>
          <p:spPr>
            <a:xfrm>
              <a:off x="3408337" y="4713551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9907B6C-B571-3BA1-0A82-AE747A0BE1B8}"/>
                </a:ext>
              </a:extLst>
            </p:cNvPr>
            <p:cNvSpPr txBox="1"/>
            <p:nvPr/>
          </p:nvSpPr>
          <p:spPr>
            <a:xfrm>
              <a:off x="2262309" y="5550705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Parentesi graffa chiusa 8">
              <a:extLst>
                <a:ext uri="{FF2B5EF4-FFF2-40B4-BE49-F238E27FC236}">
                  <a16:creationId xmlns:a16="http://schemas.microsoft.com/office/drawing/2014/main" id="{D853CB46-232C-BA2A-D6BD-30BF0B96AF79}"/>
                </a:ext>
              </a:extLst>
            </p:cNvPr>
            <p:cNvSpPr/>
            <p:nvPr/>
          </p:nvSpPr>
          <p:spPr>
            <a:xfrm>
              <a:off x="3126538" y="4598464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9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C7F88A-BC32-5D95-E13A-085E7C871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31921-15BA-2EE8-9CB9-799C1BFF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5769FD4-FD9D-B524-1E3C-4328B6DCC70B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CFE1BA5-0405-020A-0356-59A25749BAD7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268B06A3-047B-C21F-5155-48BCE3E3AA28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127BF6F-4666-20E4-3317-0441052FDD1C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692D9A0-B36A-2E29-9CEB-136D9E4E62E4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AC201CE3-E200-EC64-B884-BEEAD75DBABE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E768868-3FE9-278D-72A7-4F7D9A5B26AA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7B0FBD72-F768-9320-6D9E-014769B0E253}"/>
              </a:ext>
            </a:extLst>
          </p:cNvPr>
          <p:cNvSpPr/>
          <p:nvPr/>
        </p:nvSpPr>
        <p:spPr>
          <a:xfrm rot="6320987">
            <a:off x="9339404" y="3434108"/>
            <a:ext cx="3134094" cy="1733121"/>
          </a:xfrm>
          <a:prstGeom prst="arc">
            <a:avLst>
              <a:gd name="adj1" fmla="val 10903936"/>
              <a:gd name="adj2" fmla="val 21518252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35354F2-9DAB-3CD0-A893-E26CD3506183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5058B3C5-924C-0F5B-830C-81ECB1789CAB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= 3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812219C4-C013-C783-F559-990F8781A5BD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5EC2728C-DBFA-15BE-D2C8-7BE910E897D8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ECC6AD72-F52A-DB52-8AA7-D09B230875E6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BF975252-C6A0-3E75-D5B8-2BA5AACE2207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EF7A31E9-4645-ACD0-C0E3-05FC82D433DA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AA51982D-6139-36D1-467F-C82918348EC5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80AF6CBC-7E14-2C2C-B3F8-7151A66D8F54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1E75B3A7-9D92-33F9-3999-A06890C540BD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82A2A5B2-0D5D-A68E-1F97-DC9B8A9E57B2}"/>
              </a:ext>
            </a:extLst>
          </p:cNvPr>
          <p:cNvGrpSpPr/>
          <p:nvPr/>
        </p:nvGrpSpPr>
        <p:grpSpPr>
          <a:xfrm>
            <a:off x="6913792" y="4482908"/>
            <a:ext cx="1584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4BDECF6A-C978-E907-E230-B2371627F98D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E0C2019-C9B0-5374-2AE9-649B3199431F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CB4D8BBA-87D5-7EC7-D324-FD1F1A79DA8C}"/>
              </a:ext>
            </a:extLst>
          </p:cNvPr>
          <p:cNvGrpSpPr/>
          <p:nvPr/>
        </p:nvGrpSpPr>
        <p:grpSpPr>
          <a:xfrm>
            <a:off x="8866376" y="4496688"/>
            <a:ext cx="1584000" cy="1746169"/>
            <a:chOff x="6589829" y="2810354"/>
            <a:chExt cx="1692904" cy="1746169"/>
          </a:xfrm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1B9E4DCB-5F50-5FEE-1AD1-04DFC3F7F842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B9E5A9A4-8CE1-98FD-3764-7DE775642302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574FCCD5-A6C0-F138-68B4-D4F356611089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BE73505-DC6C-9D4E-8107-6D671F106287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A6372DAE-8C17-2B4D-C34E-34D309C886E1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1CA0B7E4-D622-ED1F-F821-7352176160E9}"/>
              </a:ext>
            </a:extLst>
          </p:cNvPr>
          <p:cNvSpPr/>
          <p:nvPr/>
        </p:nvSpPr>
        <p:spPr>
          <a:xfrm rot="19442644">
            <a:off x="5997920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88A0AA6D-D827-DF82-75BC-8A8FBC4D4A02}"/>
              </a:ext>
            </a:extLst>
          </p:cNvPr>
          <p:cNvSpPr txBox="1"/>
          <p:nvPr/>
        </p:nvSpPr>
        <p:spPr>
          <a:xfrm rot="20074763">
            <a:off x="6489184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14879439-AFB8-6602-C1B5-F8A38A8ED959}"/>
              </a:ext>
            </a:extLst>
          </p:cNvPr>
          <p:cNvSpPr/>
          <p:nvPr/>
        </p:nvSpPr>
        <p:spPr>
          <a:xfrm rot="19442644">
            <a:off x="7950504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CD06331F-0CCF-6DBC-3482-E490BC51A51C}"/>
              </a:ext>
            </a:extLst>
          </p:cNvPr>
          <p:cNvSpPr txBox="1"/>
          <p:nvPr/>
        </p:nvSpPr>
        <p:spPr>
          <a:xfrm rot="20074763">
            <a:off x="8441768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F4ED9E55-DAFC-2C7B-7F48-A9E7C975DBB0}"/>
              </a:ext>
            </a:extLst>
          </p:cNvPr>
          <p:cNvSpPr/>
          <p:nvPr/>
        </p:nvSpPr>
        <p:spPr>
          <a:xfrm rot="10800000">
            <a:off x="7812102" y="558764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5F48ED3A-FCA7-CA5A-9167-9309B6C0FA36}"/>
              </a:ext>
            </a:extLst>
          </p:cNvPr>
          <p:cNvSpPr txBox="1"/>
          <p:nvPr/>
        </p:nvSpPr>
        <p:spPr>
          <a:xfrm>
            <a:off x="8326594" y="624285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92" name="Arco 91">
            <a:extLst>
              <a:ext uri="{FF2B5EF4-FFF2-40B4-BE49-F238E27FC236}">
                <a16:creationId xmlns:a16="http://schemas.microsoft.com/office/drawing/2014/main" id="{396E74C6-A008-BDAE-A9A9-C75D7C8F2104}"/>
              </a:ext>
            </a:extLst>
          </p:cNvPr>
          <p:cNvSpPr/>
          <p:nvPr/>
        </p:nvSpPr>
        <p:spPr>
          <a:xfrm rot="10800000">
            <a:off x="5917596" y="558791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DBA06E12-3D3B-F092-F072-898E7F85F6FA}"/>
              </a:ext>
            </a:extLst>
          </p:cNvPr>
          <p:cNvSpPr txBox="1"/>
          <p:nvPr/>
        </p:nvSpPr>
        <p:spPr>
          <a:xfrm>
            <a:off x="6432088" y="624312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94" name="Arco 93">
            <a:extLst>
              <a:ext uri="{FF2B5EF4-FFF2-40B4-BE49-F238E27FC236}">
                <a16:creationId xmlns:a16="http://schemas.microsoft.com/office/drawing/2014/main" id="{C02ACEF9-186B-52F7-47F5-34CB02534A4A}"/>
              </a:ext>
            </a:extLst>
          </p:cNvPr>
          <p:cNvSpPr/>
          <p:nvPr/>
        </p:nvSpPr>
        <p:spPr>
          <a:xfrm rot="10800000">
            <a:off x="3976717" y="558764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C95EB928-BE2D-0514-80E9-35B3CE61D0A8}"/>
              </a:ext>
            </a:extLst>
          </p:cNvPr>
          <p:cNvSpPr txBox="1"/>
          <p:nvPr/>
        </p:nvSpPr>
        <p:spPr>
          <a:xfrm>
            <a:off x="4491209" y="624285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96" name="Arco 95">
            <a:extLst>
              <a:ext uri="{FF2B5EF4-FFF2-40B4-BE49-F238E27FC236}">
                <a16:creationId xmlns:a16="http://schemas.microsoft.com/office/drawing/2014/main" id="{76895882-B1D3-FD88-F774-77C51E70FDD9}"/>
              </a:ext>
            </a:extLst>
          </p:cNvPr>
          <p:cNvSpPr/>
          <p:nvPr/>
        </p:nvSpPr>
        <p:spPr>
          <a:xfrm rot="10800000">
            <a:off x="2269331" y="5587640"/>
            <a:ext cx="1558012" cy="919670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0A40F2D5-2F60-83AF-E2E4-E37DAC94FD5E}"/>
              </a:ext>
            </a:extLst>
          </p:cNvPr>
          <p:cNvSpPr txBox="1"/>
          <p:nvPr/>
        </p:nvSpPr>
        <p:spPr>
          <a:xfrm>
            <a:off x="2716851" y="6259839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11307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C6C78-49A2-1173-4BEA-29B036B4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D214C-C0C9-7D88-103B-0B1B0B00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9D7222FF-D8D8-0A85-6C8B-70E2DA7D70D5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37D8ED65-6E20-C313-D5BF-21B13B436077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A280FBA2-E274-64A3-F34C-E69EB395B1CB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51D7ECF-FAD9-6CDE-C51D-E5CFDB0541AA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A0AEF219-044A-5770-9F63-B31A956DCB2C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22F1B79-34A0-1531-5D08-5008FFFAB465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9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846D4-2311-06D0-3863-D2531477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385FED-A7FC-4323-FE38-B2EE7E1E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58621C-9D46-953E-D415-8F8EC63943A0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25310A5-D945-482E-6BAD-D7CA56037300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69945541-65C8-25B6-02C8-5182AF34E1BB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741FAAA1-E560-D324-514C-100F0812B143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8049E79-B46C-AE82-F456-454268E8C3A4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0169A260-0BA1-20B7-7BBF-EAE3B49FF5B1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FEC66B3-B10D-DF2E-5F38-F10665A14A17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86C9C01-B316-1978-7DB6-EDA93F6A62CD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87D7DE4D-4961-AFDF-1495-B540864F4E27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328F139A-B333-E705-8F28-F77F5B25246B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584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CF4B-2046-F3E8-CF50-BCB050551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57533-04DB-617C-DD50-0F41B8F57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F1E2D2-5407-3A9A-A579-DC6859CD8294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4B49A56-BA33-4D71-F3D3-029CE42367C7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C207309E-A4B7-F35A-5501-1ABA26093630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70548B60-4A86-CABD-AD83-BCBA02A71056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61DADA4-C9D3-BF1B-95E6-ADC930A939B4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7AC80B62-D688-6DFD-AD80-F40392FF2B09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1B0FA1-74AA-0B5C-122A-233B4CFB6A02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3703E7EA-824E-4608-1AC4-0602D5C762C9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978FAE85-A39B-CAB8-E07A-33647195ECA2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5608BA30-D251-C109-8D56-8F83D307D663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8DAB2E89-B4B5-F8E7-EED1-5328BE0BD6A2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DA94A6C-9ED6-A39D-D323-F93220F9379A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6C78AAE1-1C0F-BA10-A352-042B78C3B8D3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7E25A55E-2504-B17C-768A-15CC1EF1FE69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510F2533-ADAF-89D6-E3C6-C30E5E09298D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</p:spTree>
    <p:extLst>
      <p:ext uri="{BB962C8B-B14F-4D97-AF65-F5344CB8AC3E}">
        <p14:creationId xmlns:p14="http://schemas.microsoft.com/office/powerpoint/2010/main" val="2961789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44B34-5CAB-30FF-39BB-CA601A9D8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35129E-15C8-2944-A8A8-828B2E5F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56C5BF-2F80-34D6-7A1F-97F4BF3705A5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24AC36-DD4C-A895-3A3B-8830D54EB038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CC73DBD4-170A-D849-56AD-54A6E96D3488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EE571C6C-92F6-D239-76E5-767BE4E97601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106765E-BFAA-E3A3-82AD-C1D510C68D90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705363B8-7714-6458-2F37-D81657A1ABE7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8C6828B-6FFA-6600-C3A3-1E0600D133F0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B8F2274-DB66-AC41-26D1-5903BE84CF8C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F95F62C0-1670-D7EE-6234-947173F8E9F7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745092D7-595D-4962-72C3-0726C7A2CD25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4D6BA8EB-6B85-453D-B947-6744FF8225CE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A9A8D245-8E1E-7528-C6C5-1DB3D90159BB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1BB5609D-FE05-E8F6-7087-9C56C7E89352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D1E777E0-BF97-6005-E2C9-B6F9553BE128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3FBCE85-3811-BC2B-39D5-3664B25FA5A6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</p:spTree>
    <p:extLst>
      <p:ext uri="{BB962C8B-B14F-4D97-AF65-F5344CB8AC3E}">
        <p14:creationId xmlns:p14="http://schemas.microsoft.com/office/powerpoint/2010/main" val="2413596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3E8CB-889A-2E41-4F6B-DE9F3AA0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A683E3-C0F8-6EAC-E19D-442B3873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0E650E-D686-8051-B232-BC0DCF2E6233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54D844F2-457D-0BCB-6829-97E2349931F7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793A8E8-254C-47A2-E26F-AC6BAAC718FD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95F01C4-B057-4B20-9CFF-5C17044802EB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6F4DB25-687F-754A-0151-3179E61A9F4C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22F0349B-6390-A94D-CDC9-AC7812A078DF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095390D-64FA-478C-745E-5C1977495CD9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0033DC2A-5AAF-CA7B-1297-401E083B804D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19FE7D5F-BD89-F5BD-7D85-6D67207CA1C2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73E18628-0724-FDA9-5614-78D03B84EF9A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01C5862A-1964-65B5-6053-6648AB00C621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1A69954B-A307-B914-89D1-1D7B6378FCD8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84A9A371-FA29-3B5E-4261-E9197C4A42EC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B0480A42-F7F1-228A-F33D-A094A3C4E3DE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666F8325-52DC-5C60-F2DB-6694A385B83D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18F6DF92-BFDF-D218-69BD-DE2A18B32FAA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C1FA8F13-8D3E-9097-AD79-CC5CFB927944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1A62B0A7-ECAC-19BE-7B96-24C93A4F3BC6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15DC597-2CF7-A130-FB69-A69973FB548E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DDA2D8A5-3939-81BC-75F2-209DA754A098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</p:spTree>
    <p:extLst>
      <p:ext uri="{BB962C8B-B14F-4D97-AF65-F5344CB8AC3E}">
        <p14:creationId xmlns:p14="http://schemas.microsoft.com/office/powerpoint/2010/main" val="1939420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005C5-7A34-A8A2-0C07-27E6A7F39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85D1A6-E901-8B04-6570-0CDE9016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58B8671-7C4D-7A88-706B-29FAB0235A5C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FED7447C-6079-A6AD-8BA2-8437ECEA6D65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106F6535-816A-05F5-9BE0-20CCA983E5F9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048C7855-FBBA-6984-CABE-DC1CCBB55035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244CC55-19D7-EDD0-191C-1F3312A108A5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DEEEEEFC-1203-5893-34BD-2208F22DC627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D52D409-424A-C4B7-82E1-3AD3F310DE1B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38239825-E924-4389-6AA4-55D29F07AFF3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A8E97EF2-D9F4-9CB3-FD08-4C05EEA554D1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F8093BF3-823F-6994-DB85-9FA83B321E90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854EF318-46BF-81AD-99C7-3E1C90BDE94F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543A9A1F-B32C-D0AE-172B-D1A69E4AEC78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3BF07CEA-8AC9-D23F-44D7-CC931CECC49F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45393049-9744-643D-3C44-0D8E664062D5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0B406F18-C664-2B49-02C1-FED6CE3CC456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0220E499-AAB4-BF46-8015-06318EAA6EF5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0098B090-E855-2550-5469-CD01C8291C15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CC3B6586-16FE-3331-CF64-27A4A5B6DF98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17BA419F-BDA1-6475-CB25-2A75E5555444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AEBFA4BA-359F-4877-58B5-B19BBB14A5F7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</p:spTree>
    <p:extLst>
      <p:ext uri="{BB962C8B-B14F-4D97-AF65-F5344CB8AC3E}">
        <p14:creationId xmlns:p14="http://schemas.microsoft.com/office/powerpoint/2010/main" val="2388295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62D1-3FB5-4EFA-46AC-A29570D1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B581C-E100-3177-0715-AE80CD20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AC1FF5C-6438-668A-37A5-CC5DFD2DD2FE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567B11C-576A-6812-6D93-82D203FF4A1C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3EC83C-3F93-86C8-5DE8-5BC870FFB226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9F72B98-F90B-2D0E-42C3-D5ADCF3F6269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3519836-895A-1B76-6354-7E02B479B10F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DAB86AE1-D931-8C4A-E68E-80698C36DCDF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EFB61B3-5480-6FE4-43DC-6A5EDC132025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3F3D32C8-8AAD-709F-8A8F-F2671D76949F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B4447E58-22EA-17AB-F75A-FD79010FBC1A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69029364-BA9A-C7B1-ACED-027DDCE95C06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C11BCA2F-9BD3-7DE5-8536-7BA3EBBE8899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C726D4D1-1C47-D13D-765C-D4BCEF926327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B34685C3-CF29-C8D0-F454-45BDD67F10A8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B6086E61-9DF0-7AAC-8A44-1E4458C47981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08DA888B-5F23-F884-72D9-1073C033CA7D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3260966D-E2DC-6250-5F23-E0A4E74E8D00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E8ED0524-BDA3-1A35-3F51-972130259B3B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AE6D4030-7854-F55F-A244-ED87DAA21103}"/>
              </a:ext>
            </a:extLst>
          </p:cNvPr>
          <p:cNvGrpSpPr/>
          <p:nvPr/>
        </p:nvGrpSpPr>
        <p:grpSpPr>
          <a:xfrm>
            <a:off x="6913792" y="4482908"/>
            <a:ext cx="1584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95674A40-3693-6827-0DD3-08845B917CF1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99C8B7C2-F4C7-BDE4-E233-9E7DB44B4E00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A345AB02-6D76-D8D2-E952-02E63D4A6347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3794A14-7CB1-ADD3-BE3A-4F7174B5315E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F767D8D4-8C79-6188-E4D3-B2DBD55DB124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1531A4EC-1F6A-5E56-912C-19C890215028}"/>
              </a:ext>
            </a:extLst>
          </p:cNvPr>
          <p:cNvSpPr/>
          <p:nvPr/>
        </p:nvSpPr>
        <p:spPr>
          <a:xfrm rot="19442644">
            <a:off x="5997920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2C71B587-BC6A-FF73-3162-C17770B30519}"/>
              </a:ext>
            </a:extLst>
          </p:cNvPr>
          <p:cNvSpPr txBox="1"/>
          <p:nvPr/>
        </p:nvSpPr>
        <p:spPr>
          <a:xfrm rot="20074763">
            <a:off x="6489184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</p:spTree>
    <p:extLst>
      <p:ext uri="{BB962C8B-B14F-4D97-AF65-F5344CB8AC3E}">
        <p14:creationId xmlns:p14="http://schemas.microsoft.com/office/powerpoint/2010/main" val="184789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20">
            <a:extLst>
              <a:ext uri="{FF2B5EF4-FFF2-40B4-BE49-F238E27FC236}">
                <a16:creationId xmlns:a16="http://schemas.microsoft.com/office/drawing/2014/main" id="{F9224498-291E-463A-AD51-F745E7430AA7}"/>
              </a:ext>
            </a:extLst>
          </p:cNvPr>
          <p:cNvSpPr/>
          <p:nvPr/>
        </p:nvSpPr>
        <p:spPr>
          <a:xfrm>
            <a:off x="333060" y="6741740"/>
            <a:ext cx="3612408" cy="305333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13FB2B15-179D-45C1-BB2F-0D5F14716002}"/>
              </a:ext>
            </a:extLst>
          </p:cNvPr>
          <p:cNvSpPr/>
          <p:nvPr/>
        </p:nvSpPr>
        <p:spPr>
          <a:xfrm>
            <a:off x="4476081" y="6741740"/>
            <a:ext cx="3612408" cy="305333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8ABEB96C-2B55-4D57-8712-2AE0F7A3A89A}"/>
              </a:ext>
            </a:extLst>
          </p:cNvPr>
          <p:cNvSpPr/>
          <p:nvPr/>
        </p:nvSpPr>
        <p:spPr>
          <a:xfrm>
            <a:off x="8579592" y="6741740"/>
            <a:ext cx="3612408" cy="305333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D0124E9-7629-2DC3-4695-FC873EF36E66}"/>
              </a:ext>
            </a:extLst>
          </p:cNvPr>
          <p:cNvSpPr txBox="1"/>
          <p:nvPr/>
        </p:nvSpPr>
        <p:spPr>
          <a:xfrm>
            <a:off x="1127448" y="6123171"/>
            <a:ext cx="10473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/>
              <a:t>Obiettivi specifici di apprendimento</a:t>
            </a:r>
            <a:endParaRPr lang="en-US" sz="2000" b="1" dirty="0">
              <a:solidFill>
                <a:srgbClr val="1A2A30"/>
              </a:solidFill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12B21205-CB69-D3BE-E811-967EB96C22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9406871"/>
              </p:ext>
            </p:extLst>
          </p:nvPr>
        </p:nvGraphicFramePr>
        <p:xfrm>
          <a:off x="261052" y="1340769"/>
          <a:ext cx="11523580" cy="4968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16A51554-CD83-D36C-0CD9-368473C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849" y="534774"/>
            <a:ext cx="8610600" cy="695697"/>
          </a:xfrm>
        </p:spPr>
        <p:txBody>
          <a:bodyPr/>
          <a:lstStyle/>
          <a:p>
            <a:r>
              <a:rPr lang="it-IT" dirty="0"/>
              <a:t>Scelte contenutistiche</a:t>
            </a:r>
          </a:p>
        </p:txBody>
      </p:sp>
    </p:spTree>
    <p:extLst>
      <p:ext uri="{BB962C8B-B14F-4D97-AF65-F5344CB8AC3E}">
        <p14:creationId xmlns:p14="http://schemas.microsoft.com/office/powerpoint/2010/main" val="1843701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767E-C7DD-79FF-BB12-DE7EDF4FD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481D30-D069-C2C2-D599-426FEC78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130DF8F-F3DA-8095-BB71-1943FB722F60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70737D1-2716-895E-E38A-C075FD54DD61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CA03A32-D7A8-D73B-23F5-306A9403176A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AF91D2E0-6F79-6B2A-7965-4050BF0388AF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80EF2C8-7DAB-679B-4DC5-72E6F1C0F5CB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6DF2703B-1964-3126-FAC1-E9B85073F48D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526EF3-B93F-0856-1F7B-DB39A5C3E93E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45E1D2F8-FBD8-CAE9-38E8-03E93345D121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69DE3D13-197E-7484-B6AA-512C54F01E44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6391150E-F13E-95D2-98D6-F251C8C03B5D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CC7D4760-0503-6D9C-B39A-6231491A3F2C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7622892A-53A8-33CE-592D-4BE14BAE643F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15DB2D56-20A6-3F68-F42B-2D947D3A88FE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DEB125C2-D122-2321-03DF-5999487E8EA6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8541BB8E-FD3C-29EF-1AD8-6B24191108CF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F125113-8B25-FFF1-72EE-6E7F43231784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EE31285F-9EBB-CB3E-2C76-3165BBF385FE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6ECF097E-4463-9389-E3C0-88D5D4FBE894}"/>
              </a:ext>
            </a:extLst>
          </p:cNvPr>
          <p:cNvGrpSpPr/>
          <p:nvPr/>
        </p:nvGrpSpPr>
        <p:grpSpPr>
          <a:xfrm>
            <a:off x="6913792" y="4482908"/>
            <a:ext cx="1584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F5E7A501-DD44-F690-9924-DD03575A2CC8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B0449687-3E4C-ABBD-54DB-587A8B984C75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B212AC5F-26DC-7A12-05C4-93223A8DF19F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990E19B3-1147-F288-810A-3EBA2601BF3D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C5D0A10A-392F-210D-7622-9EACA44BC529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521E1F89-FBB3-E875-044C-0EBC2C8B4EDA}"/>
              </a:ext>
            </a:extLst>
          </p:cNvPr>
          <p:cNvSpPr/>
          <p:nvPr/>
        </p:nvSpPr>
        <p:spPr>
          <a:xfrm rot="19442644">
            <a:off x="5997920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F05F7493-F2B9-BC39-9498-60614EE57F84}"/>
              </a:ext>
            </a:extLst>
          </p:cNvPr>
          <p:cNvSpPr txBox="1"/>
          <p:nvPr/>
        </p:nvSpPr>
        <p:spPr>
          <a:xfrm rot="20074763">
            <a:off x="6489184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</p:spTree>
    <p:extLst>
      <p:ext uri="{BB962C8B-B14F-4D97-AF65-F5344CB8AC3E}">
        <p14:creationId xmlns:p14="http://schemas.microsoft.com/office/powerpoint/2010/main" val="928926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C80A2-18A6-C861-7AA6-0AD0989A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1B2BF-47C3-A194-3575-5DBDF1ED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656BB76-4E20-0F3F-7E11-0114F9F8D2BC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D286B2A-F518-1AFD-74DC-D8C293AABEAC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B72D4D9-D545-A303-232E-5A296F215FCF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51C7FE9F-EC05-FAA6-BB65-B802052928E1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5814106-3959-6E8D-72A1-478765094004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AC6FC0D6-3342-FB3F-EFDF-0FFADC494711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055505E-11C0-5232-8703-C75C50C3BA97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EAEE91E-8A9F-002B-C71F-DEC0708B00AC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BD953785-FC06-983A-11F6-E7F678413A0D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C403AED1-E5C5-8A3E-693D-66741406A649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2367BFEF-23C4-0E78-87CA-6BD77C2F36AE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0FE66DD2-BB67-50BB-75C2-1ED70673ED44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F2E4EC5F-EF4C-2027-D41B-AD0FDB5F56D0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B78D8F25-4281-B1DF-A12D-F519C09D503C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386163F0-8E36-E3E9-C599-83A1EC189831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0293B8E6-450A-683C-4B87-EEB1FA39721A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0846B1F6-E78D-CF3E-3F72-F8EF179B425D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AC9F17D8-AFAC-168A-FE47-13DFE5022204}"/>
              </a:ext>
            </a:extLst>
          </p:cNvPr>
          <p:cNvGrpSpPr/>
          <p:nvPr/>
        </p:nvGrpSpPr>
        <p:grpSpPr>
          <a:xfrm>
            <a:off x="6913792" y="4482908"/>
            <a:ext cx="1584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EC454078-C21A-5F3E-CF15-73AC1213C7A4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116CD945-F30B-4ED6-B0DE-387763CE2C1E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458C0C61-BB67-A59C-8748-7998AF1257E5}"/>
              </a:ext>
            </a:extLst>
          </p:cNvPr>
          <p:cNvGrpSpPr/>
          <p:nvPr/>
        </p:nvGrpSpPr>
        <p:grpSpPr>
          <a:xfrm>
            <a:off x="8866376" y="4496688"/>
            <a:ext cx="1584000" cy="1746169"/>
            <a:chOff x="6589829" y="2810354"/>
            <a:chExt cx="1692904" cy="1746169"/>
          </a:xfrm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2A6BB12A-A9BB-EEF4-94D5-0F07C43A5212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D6774EBF-CC99-E68B-C4FA-890A5CD74117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3BE97B0D-F9A2-5189-3EFB-9619B2DEFD47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5F3109E8-3172-CFC6-2E0E-45FAC1FEA7EA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53DBF1C-3DE7-B5EA-664C-44C3BFE86532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6937BF7B-D8F3-8741-5CDC-0475F5E009FF}"/>
              </a:ext>
            </a:extLst>
          </p:cNvPr>
          <p:cNvSpPr/>
          <p:nvPr/>
        </p:nvSpPr>
        <p:spPr>
          <a:xfrm rot="19442644">
            <a:off x="5997920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14484772-270F-3B80-B0D8-038162BCAA5E}"/>
              </a:ext>
            </a:extLst>
          </p:cNvPr>
          <p:cNvSpPr txBox="1"/>
          <p:nvPr/>
        </p:nvSpPr>
        <p:spPr>
          <a:xfrm rot="20074763">
            <a:off x="6489184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4FF03F92-07B3-15B3-BA54-95B613E0A40F}"/>
              </a:ext>
            </a:extLst>
          </p:cNvPr>
          <p:cNvSpPr/>
          <p:nvPr/>
        </p:nvSpPr>
        <p:spPr>
          <a:xfrm rot="19442644">
            <a:off x="7950504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F6D8A4F8-584A-8594-C685-AEBD0ABF6731}"/>
              </a:ext>
            </a:extLst>
          </p:cNvPr>
          <p:cNvSpPr txBox="1"/>
          <p:nvPr/>
        </p:nvSpPr>
        <p:spPr>
          <a:xfrm rot="20074763">
            <a:off x="8441768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3462402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ECD49-AB32-FC30-2718-7D298E38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0489A5-BF8C-8C4C-8572-4BD6D192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8E75AFC-CB4F-894B-B4F7-0A2E0AA63DCF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9BC6CE3-0AC4-4095-2AB5-98872AB58542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8BBE1B16-7247-F2EF-E437-BB97316C199B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22AADF1-58E3-D389-C215-1315698877DC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E7B78CE-745B-9F5F-B8F4-CDE1289C1CD2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BF58F9EC-B5F0-B432-1B39-8CB9CC782A82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4FBED6-B259-4881-CFB2-CFA35E936ACC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59973A5B-70C9-A8B1-6BAC-F1A6EE2A11E5}"/>
              </a:ext>
            </a:extLst>
          </p:cNvPr>
          <p:cNvSpPr/>
          <p:nvPr/>
        </p:nvSpPr>
        <p:spPr>
          <a:xfrm rot="6320987">
            <a:off x="9339404" y="3434108"/>
            <a:ext cx="3134094" cy="1733121"/>
          </a:xfrm>
          <a:prstGeom prst="arc">
            <a:avLst>
              <a:gd name="adj1" fmla="val 10903936"/>
              <a:gd name="adj2" fmla="val 21518252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1CA507A4-6505-6A64-B7D8-59248FEA0971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90959850-FA3D-E6BC-49D3-1B79C1649ED9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1B061C5D-FB37-4130-2507-19156992D6DE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88131135-EB63-5D7C-E5E9-06FC1EC5235C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A0836745-952F-1F21-5EEA-1E0CA27CE57A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58A5365F-50A7-2FAF-1E05-AB35A1A3BEEA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51F14BDF-AAA7-7FCA-C7A6-2EE966E022D6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CF8AD96C-A43F-D361-EE22-856C5DE0A4C4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B0D6DAE2-DEA8-B0FB-5895-7C6269FDD8BC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67B5C1FD-0FE8-D9EA-6315-41859F4964CE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AC036EAD-A3EC-8270-0A23-DCC5F898478C}"/>
              </a:ext>
            </a:extLst>
          </p:cNvPr>
          <p:cNvGrpSpPr/>
          <p:nvPr/>
        </p:nvGrpSpPr>
        <p:grpSpPr>
          <a:xfrm>
            <a:off x="6913792" y="4482908"/>
            <a:ext cx="1584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05C78E78-558C-7C71-351E-ABED6F3E938B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5D1BAC75-8019-3E65-E757-BDD6070028F9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2F7287BB-DA88-4A65-0027-978F33C74E03}"/>
              </a:ext>
            </a:extLst>
          </p:cNvPr>
          <p:cNvGrpSpPr/>
          <p:nvPr/>
        </p:nvGrpSpPr>
        <p:grpSpPr>
          <a:xfrm>
            <a:off x="8866376" y="4496688"/>
            <a:ext cx="1584000" cy="1746169"/>
            <a:chOff x="6589829" y="2810354"/>
            <a:chExt cx="1692904" cy="1746169"/>
          </a:xfrm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C7A0C7-909C-256D-E06A-61C5A0A026B2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DC1A1D6B-AF57-7919-F109-A50A30D9A550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BBB92ACC-7C42-9A88-95B9-A186C217E930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D0E3445-40BE-A4F7-9684-05D1F6ED6D16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B2C27282-3308-3668-04A8-F936297EB10D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AD1C8F3B-86BA-A7AB-0267-E9175A86BF04}"/>
              </a:ext>
            </a:extLst>
          </p:cNvPr>
          <p:cNvSpPr/>
          <p:nvPr/>
        </p:nvSpPr>
        <p:spPr>
          <a:xfrm rot="19442644">
            <a:off x="5997920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37FDE807-823A-8977-0CE6-18C64B62F9B4}"/>
              </a:ext>
            </a:extLst>
          </p:cNvPr>
          <p:cNvSpPr txBox="1"/>
          <p:nvPr/>
        </p:nvSpPr>
        <p:spPr>
          <a:xfrm rot="20074763">
            <a:off x="6489184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9FBEEF26-133F-53CB-BF99-A1FCFB407CD9}"/>
              </a:ext>
            </a:extLst>
          </p:cNvPr>
          <p:cNvSpPr/>
          <p:nvPr/>
        </p:nvSpPr>
        <p:spPr>
          <a:xfrm rot="19442644">
            <a:off x="7950504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DF553D72-006D-64A7-CE24-2DED3132C6FF}"/>
              </a:ext>
            </a:extLst>
          </p:cNvPr>
          <p:cNvSpPr txBox="1"/>
          <p:nvPr/>
        </p:nvSpPr>
        <p:spPr>
          <a:xfrm rot="20074763">
            <a:off x="8441768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1012420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9504D-7424-0D78-16B8-2CE9167F4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D6D33E-A387-8EAB-CD01-EC254E03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721B77-6218-CE63-3EDF-255007991181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604D37C-CDDF-EA20-C743-B661EBAE2B3B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CE0C2BF7-F686-111F-7D12-1A88EA99D4F9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C78DD2A-421B-275B-B2E6-331D4ECA3E57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7D11CBA-6450-C212-1789-2EF7616D70EE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EF4912F7-7943-6E67-1B8A-D276176EE64D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37B333-5EF1-3D7B-895E-DE505959B6D2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4B88F6EB-1368-BDC1-30B1-FCAD987ACF22}"/>
              </a:ext>
            </a:extLst>
          </p:cNvPr>
          <p:cNvSpPr/>
          <p:nvPr/>
        </p:nvSpPr>
        <p:spPr>
          <a:xfrm rot="6320987">
            <a:off x="9339404" y="3434108"/>
            <a:ext cx="3134094" cy="1733121"/>
          </a:xfrm>
          <a:prstGeom prst="arc">
            <a:avLst>
              <a:gd name="adj1" fmla="val 10903936"/>
              <a:gd name="adj2" fmla="val 21518252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2E9E6D08-EF5E-85AE-4E06-F4B4A7D67BFF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61065CC0-1BAB-8010-5BE5-B2C47469A590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E9F36A46-2537-C5FB-06B2-6EDAD356A9B3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7809B59F-7D48-890F-D4AC-5551F9D2D7FB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5A4B9492-7508-516D-2C91-EFDA39B51453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2420E522-CE54-A151-F5C0-26A7730E58D6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8416AB16-A43D-984F-27C8-FFC4B257DFFD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51289F4A-6637-A757-E853-5326A7B97DE9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8A0EFF72-AF76-EC3F-8F37-5DB4DE793926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88DC8C13-04D5-612A-1914-8A6E5304DE7A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A25891DA-318C-4695-3346-B1F242B04E98}"/>
              </a:ext>
            </a:extLst>
          </p:cNvPr>
          <p:cNvGrpSpPr/>
          <p:nvPr/>
        </p:nvGrpSpPr>
        <p:grpSpPr>
          <a:xfrm>
            <a:off x="6913792" y="4482908"/>
            <a:ext cx="1584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BDCB3065-3D97-872E-EE4C-AC98F54072A7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EBEDD668-5360-E1E1-0E86-DB22F444D90E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980718E3-E48B-C30F-C098-9C72F62D20EA}"/>
              </a:ext>
            </a:extLst>
          </p:cNvPr>
          <p:cNvGrpSpPr/>
          <p:nvPr/>
        </p:nvGrpSpPr>
        <p:grpSpPr>
          <a:xfrm>
            <a:off x="8866376" y="4496688"/>
            <a:ext cx="1584000" cy="1746169"/>
            <a:chOff x="6589829" y="2810354"/>
            <a:chExt cx="1692904" cy="1746169"/>
          </a:xfrm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456E860D-4D4C-E670-743F-BC4CB68D8510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8A56FCEA-4A7A-9937-29A7-36EB8A451A30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5EF52E0D-7938-DA5B-7C50-916FB054FB01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FA8EA6B4-3DBB-8465-2FB2-6655F2F2A669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21AEBD42-FD68-714E-76F5-A494B758DA07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1BFE130D-4E5C-3E88-37BA-79ABA03B0878}"/>
              </a:ext>
            </a:extLst>
          </p:cNvPr>
          <p:cNvSpPr/>
          <p:nvPr/>
        </p:nvSpPr>
        <p:spPr>
          <a:xfrm rot="19442644">
            <a:off x="5997920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47AA2A94-A649-57E4-8866-F36C02806248}"/>
              </a:ext>
            </a:extLst>
          </p:cNvPr>
          <p:cNvSpPr txBox="1"/>
          <p:nvPr/>
        </p:nvSpPr>
        <p:spPr>
          <a:xfrm rot="20074763">
            <a:off x="6489184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4AE22975-0582-387D-B746-94F94481EA96}"/>
              </a:ext>
            </a:extLst>
          </p:cNvPr>
          <p:cNvSpPr/>
          <p:nvPr/>
        </p:nvSpPr>
        <p:spPr>
          <a:xfrm rot="19442644">
            <a:off x="7950504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347382BE-5B9D-B1D3-79BC-E30BBDDD1DD9}"/>
              </a:ext>
            </a:extLst>
          </p:cNvPr>
          <p:cNvSpPr txBox="1"/>
          <p:nvPr/>
        </p:nvSpPr>
        <p:spPr>
          <a:xfrm rot="20074763">
            <a:off x="8441768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C5392C3C-DF7C-C200-C890-889282579F2C}"/>
              </a:ext>
            </a:extLst>
          </p:cNvPr>
          <p:cNvSpPr/>
          <p:nvPr/>
        </p:nvSpPr>
        <p:spPr>
          <a:xfrm rot="10800000">
            <a:off x="7812102" y="558764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EA045A04-70B7-0A55-8B2C-F73CCA13F4BD}"/>
              </a:ext>
            </a:extLst>
          </p:cNvPr>
          <p:cNvSpPr txBox="1"/>
          <p:nvPr/>
        </p:nvSpPr>
        <p:spPr>
          <a:xfrm>
            <a:off x="8326594" y="624285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3D63EC9D-CE8D-9936-6211-A2A26267D1DF}"/>
              </a:ext>
            </a:extLst>
          </p:cNvPr>
          <p:cNvCxnSpPr>
            <a:cxnSpLocks/>
          </p:cNvCxnSpPr>
          <p:nvPr/>
        </p:nvCxnSpPr>
        <p:spPr>
          <a:xfrm flipH="1">
            <a:off x="9384987" y="4721236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0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94A86-D95C-848A-891C-C7BC3693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F9C4F1-E2BF-3CDD-35AC-91DD046C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5983771-4A3D-98EA-6913-6D5B00D6EB5B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19D9338-9D1A-BCD2-2A25-ED3BB250A602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3B364C2B-BA0C-536D-3B3A-09ED1C346F9D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AAEE08F-6C6D-4C78-EE1E-535E45097751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0445F01-0D14-0C97-AA60-C9D7DBE6AB99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50EF1B0D-035D-F664-525F-1207170201D2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E1DE57-F0C0-A2BA-74AF-4D733391A878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BC7BD51F-DD27-A1D8-7FC4-DA8F6A93922F}"/>
              </a:ext>
            </a:extLst>
          </p:cNvPr>
          <p:cNvSpPr/>
          <p:nvPr/>
        </p:nvSpPr>
        <p:spPr>
          <a:xfrm rot="6320987">
            <a:off x="9339404" y="3434108"/>
            <a:ext cx="3134094" cy="1733121"/>
          </a:xfrm>
          <a:prstGeom prst="arc">
            <a:avLst>
              <a:gd name="adj1" fmla="val 10903936"/>
              <a:gd name="adj2" fmla="val 21518252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03068377-8B60-958E-96BE-080366ADB6DC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6FE20413-D865-3F6E-B959-667B40A812F9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20CFDF08-E3C9-1075-357C-B83D53762E0E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68C94E49-3070-E1FB-9A0A-1DBEDA4CB444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A4B9A054-067D-646C-8E28-8CDDA414330D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948473AF-202B-6B1C-47DA-3C10BCD01EA0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B7BD983C-2A16-53BC-E4C9-03709BE5D871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A406382-5C64-3C9D-B35F-850B23946913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063D249B-0CE3-5ACF-0D6B-8477EA66E718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EA1ECE6C-D23D-47D2-D11B-50BA1E0A4CB8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6F52CD69-9BB0-22A1-1A80-0AE30D2BF838}"/>
              </a:ext>
            </a:extLst>
          </p:cNvPr>
          <p:cNvGrpSpPr/>
          <p:nvPr/>
        </p:nvGrpSpPr>
        <p:grpSpPr>
          <a:xfrm>
            <a:off x="6913792" y="4482908"/>
            <a:ext cx="1584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3639B4BB-BD61-74A0-85BF-077763AF0CD7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ED04F4AE-0243-CF6F-CE93-5C0080D1152C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ACDB28DF-82E3-19CD-5BC7-70CBA847C545}"/>
              </a:ext>
            </a:extLst>
          </p:cNvPr>
          <p:cNvGrpSpPr/>
          <p:nvPr/>
        </p:nvGrpSpPr>
        <p:grpSpPr>
          <a:xfrm>
            <a:off x="8866376" y="4496688"/>
            <a:ext cx="1584000" cy="1746169"/>
            <a:chOff x="6589829" y="2810354"/>
            <a:chExt cx="1692904" cy="1746169"/>
          </a:xfrm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2223AE69-0787-BD77-02FD-D3C22C36B893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9CF04120-CB15-F59C-F3F2-D0E48FC8A1B4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870A273B-CA0F-6B88-EC76-2ADD8762E563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E1440CA3-8224-D194-F66A-CDAA6EE0CA6B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85BD2DA-3501-F480-73A0-2658DA98AC05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D1AC4020-8BF1-7D74-B9BB-7E1FA19901B5}"/>
              </a:ext>
            </a:extLst>
          </p:cNvPr>
          <p:cNvSpPr/>
          <p:nvPr/>
        </p:nvSpPr>
        <p:spPr>
          <a:xfrm rot="19442644">
            <a:off x="5997920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0BDCC74D-0F05-0FCD-B9CE-8F0F53D33E76}"/>
              </a:ext>
            </a:extLst>
          </p:cNvPr>
          <p:cNvSpPr txBox="1"/>
          <p:nvPr/>
        </p:nvSpPr>
        <p:spPr>
          <a:xfrm rot="20074763">
            <a:off x="6489184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5E680314-DDB2-501E-1894-703274A7D31B}"/>
              </a:ext>
            </a:extLst>
          </p:cNvPr>
          <p:cNvSpPr/>
          <p:nvPr/>
        </p:nvSpPr>
        <p:spPr>
          <a:xfrm rot="19442644">
            <a:off x="7950504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C8F90C8-B4D9-FA73-E448-34C4DD2D3965}"/>
              </a:ext>
            </a:extLst>
          </p:cNvPr>
          <p:cNvSpPr txBox="1"/>
          <p:nvPr/>
        </p:nvSpPr>
        <p:spPr>
          <a:xfrm rot="20074763">
            <a:off x="8441768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77D18E02-B23D-A437-5996-8068C6A88094}"/>
              </a:ext>
            </a:extLst>
          </p:cNvPr>
          <p:cNvSpPr/>
          <p:nvPr/>
        </p:nvSpPr>
        <p:spPr>
          <a:xfrm rot="10800000">
            <a:off x="7812102" y="558764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1A2FC903-1C39-7382-F565-251E0DC3D762}"/>
              </a:ext>
            </a:extLst>
          </p:cNvPr>
          <p:cNvSpPr txBox="1"/>
          <p:nvPr/>
        </p:nvSpPr>
        <p:spPr>
          <a:xfrm>
            <a:off x="8326594" y="624285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92" name="Arco 91">
            <a:extLst>
              <a:ext uri="{FF2B5EF4-FFF2-40B4-BE49-F238E27FC236}">
                <a16:creationId xmlns:a16="http://schemas.microsoft.com/office/drawing/2014/main" id="{FB2B7CB4-432E-F3CA-FF7C-37663D2A2F36}"/>
              </a:ext>
            </a:extLst>
          </p:cNvPr>
          <p:cNvSpPr/>
          <p:nvPr/>
        </p:nvSpPr>
        <p:spPr>
          <a:xfrm rot="10800000">
            <a:off x="5917596" y="558791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73FA4488-07A7-EB42-47A9-735DB3104387}"/>
              </a:ext>
            </a:extLst>
          </p:cNvPr>
          <p:cNvSpPr txBox="1"/>
          <p:nvPr/>
        </p:nvSpPr>
        <p:spPr>
          <a:xfrm>
            <a:off x="6432088" y="624312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4C452F45-E394-6978-0202-5E1C746283D2}"/>
              </a:ext>
            </a:extLst>
          </p:cNvPr>
          <p:cNvCxnSpPr>
            <a:cxnSpLocks/>
          </p:cNvCxnSpPr>
          <p:nvPr/>
        </p:nvCxnSpPr>
        <p:spPr>
          <a:xfrm flipH="1">
            <a:off x="9384987" y="4721236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1F89C869-289C-C031-F3FC-9615A989143E}"/>
              </a:ext>
            </a:extLst>
          </p:cNvPr>
          <p:cNvCxnSpPr>
            <a:cxnSpLocks/>
          </p:cNvCxnSpPr>
          <p:nvPr/>
        </p:nvCxnSpPr>
        <p:spPr>
          <a:xfrm flipH="1">
            <a:off x="7382689" y="4721236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92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A35A0-DA76-6A88-C75C-4CDE3CC53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3D9AD1-6534-AEED-6C3D-5FEBB6DC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6253E27-A88C-B0E8-2877-3359222A63CB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A03A223-A771-6F25-3A16-BC65593AA29A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3DCF426-8BA1-F6D6-C10C-22AD740F3046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5D90011A-A2E8-1F8D-1173-5FC871CEFE4D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F656BAA-9A8F-9C8A-CEC6-151862AD7303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1417FD21-3AD7-397E-E301-0EE8B20208AA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95BF76-526C-ECD8-0CC5-F4BC213F524C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F6C58541-A6B8-36E9-A799-736A4F116AF0}"/>
              </a:ext>
            </a:extLst>
          </p:cNvPr>
          <p:cNvSpPr/>
          <p:nvPr/>
        </p:nvSpPr>
        <p:spPr>
          <a:xfrm rot="6320987">
            <a:off x="9339404" y="3434108"/>
            <a:ext cx="3134094" cy="1733121"/>
          </a:xfrm>
          <a:prstGeom prst="arc">
            <a:avLst>
              <a:gd name="adj1" fmla="val 10903936"/>
              <a:gd name="adj2" fmla="val 21518252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5A683E2D-EA78-5630-5533-CA8B38A4E587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C47576E2-FD22-9111-7136-58304BDA3AAE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A484A77C-0D4F-915A-FFD1-5E257731E51F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15E97977-8D83-C46E-CA1E-C715C9A30ED3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6384480B-A134-2325-D2A4-ECD16924DCBC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E268BA76-CCAE-417E-F40E-20DC335D1F53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A2D07052-FB91-0D78-B020-8B9D20182042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13DE5D79-5140-737F-B22E-F5D27BFCDD31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1D286F5C-6FFF-C67E-9751-06A03E1E0EB2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EB48D150-DF25-713C-E637-F70730A35754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877A70CB-BD7D-BF72-A814-CC9279153289}"/>
              </a:ext>
            </a:extLst>
          </p:cNvPr>
          <p:cNvGrpSpPr/>
          <p:nvPr/>
        </p:nvGrpSpPr>
        <p:grpSpPr>
          <a:xfrm>
            <a:off x="6913792" y="4482908"/>
            <a:ext cx="1584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E55A39B6-6270-B466-5AB6-301CE3DC3AA9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8025B2B6-B936-0FC8-259B-490135A7B2DE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6AFA863A-850D-989B-A111-60002DCAC3DE}"/>
              </a:ext>
            </a:extLst>
          </p:cNvPr>
          <p:cNvGrpSpPr/>
          <p:nvPr/>
        </p:nvGrpSpPr>
        <p:grpSpPr>
          <a:xfrm>
            <a:off x="8866376" y="4496688"/>
            <a:ext cx="1584000" cy="1746169"/>
            <a:chOff x="6589829" y="2810354"/>
            <a:chExt cx="1692904" cy="1746169"/>
          </a:xfrm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F89DB6FA-9CC8-38BD-DAE4-611D7CDB53D5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B3BE2E68-E0DD-16E3-100E-A586A0164913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D0149362-2DBE-89ED-875A-0D9D921A286D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A0289D3-3860-8BEE-35F7-324A89A0D434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CCCC76F-2FA8-1382-07D4-B502B3FC6E5A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4F116969-AEA1-B07F-5F3C-3B1EF64C6B70}"/>
              </a:ext>
            </a:extLst>
          </p:cNvPr>
          <p:cNvSpPr/>
          <p:nvPr/>
        </p:nvSpPr>
        <p:spPr>
          <a:xfrm rot="19442644">
            <a:off x="5997920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727778DE-6A35-42FC-15A5-B9EE1A2D504E}"/>
              </a:ext>
            </a:extLst>
          </p:cNvPr>
          <p:cNvSpPr txBox="1"/>
          <p:nvPr/>
        </p:nvSpPr>
        <p:spPr>
          <a:xfrm rot="20074763">
            <a:off x="6489184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9DDB3D1A-84A3-DFA5-E3F6-12D175C36D7D}"/>
              </a:ext>
            </a:extLst>
          </p:cNvPr>
          <p:cNvSpPr/>
          <p:nvPr/>
        </p:nvSpPr>
        <p:spPr>
          <a:xfrm rot="19442644">
            <a:off x="7950504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1523090-B388-4822-52EA-B291A8CDB1A4}"/>
              </a:ext>
            </a:extLst>
          </p:cNvPr>
          <p:cNvSpPr txBox="1"/>
          <p:nvPr/>
        </p:nvSpPr>
        <p:spPr>
          <a:xfrm rot="20074763">
            <a:off x="8441768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272D169B-4933-0D6A-7DA4-9ED9FB56AE2D}"/>
              </a:ext>
            </a:extLst>
          </p:cNvPr>
          <p:cNvSpPr/>
          <p:nvPr/>
        </p:nvSpPr>
        <p:spPr>
          <a:xfrm rot="10800000">
            <a:off x="7812102" y="558764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EE4C9FE4-7E18-F065-023C-EB895642DA2A}"/>
              </a:ext>
            </a:extLst>
          </p:cNvPr>
          <p:cNvSpPr txBox="1"/>
          <p:nvPr/>
        </p:nvSpPr>
        <p:spPr>
          <a:xfrm>
            <a:off x="8326594" y="624285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92" name="Arco 91">
            <a:extLst>
              <a:ext uri="{FF2B5EF4-FFF2-40B4-BE49-F238E27FC236}">
                <a16:creationId xmlns:a16="http://schemas.microsoft.com/office/drawing/2014/main" id="{F99D2F1A-D8F9-613A-9730-6CBF8DF8D1FC}"/>
              </a:ext>
            </a:extLst>
          </p:cNvPr>
          <p:cNvSpPr/>
          <p:nvPr/>
        </p:nvSpPr>
        <p:spPr>
          <a:xfrm rot="10800000">
            <a:off x="5917596" y="558791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5EECACBB-3A67-5782-91E1-B778DB79988E}"/>
              </a:ext>
            </a:extLst>
          </p:cNvPr>
          <p:cNvSpPr txBox="1"/>
          <p:nvPr/>
        </p:nvSpPr>
        <p:spPr>
          <a:xfrm>
            <a:off x="6432088" y="624312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94" name="Arco 93">
            <a:extLst>
              <a:ext uri="{FF2B5EF4-FFF2-40B4-BE49-F238E27FC236}">
                <a16:creationId xmlns:a16="http://schemas.microsoft.com/office/drawing/2014/main" id="{F52CB11C-A6E3-70DE-BC21-2BBA83F6819D}"/>
              </a:ext>
            </a:extLst>
          </p:cNvPr>
          <p:cNvSpPr/>
          <p:nvPr/>
        </p:nvSpPr>
        <p:spPr>
          <a:xfrm rot="10800000">
            <a:off x="3976717" y="558764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5285DCAD-0DF8-6650-D2E4-9F9F37ACA982}"/>
              </a:ext>
            </a:extLst>
          </p:cNvPr>
          <p:cNvSpPr txBox="1"/>
          <p:nvPr/>
        </p:nvSpPr>
        <p:spPr>
          <a:xfrm>
            <a:off x="4491209" y="624285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2A1D7DBE-7F5E-E807-17F5-8CAF558FB6F9}"/>
              </a:ext>
            </a:extLst>
          </p:cNvPr>
          <p:cNvCxnSpPr>
            <a:cxnSpLocks/>
          </p:cNvCxnSpPr>
          <p:nvPr/>
        </p:nvCxnSpPr>
        <p:spPr>
          <a:xfrm flipH="1">
            <a:off x="9384987" y="4721236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7E79B804-509E-FC12-98B1-6F67B24E72DE}"/>
              </a:ext>
            </a:extLst>
          </p:cNvPr>
          <p:cNvCxnSpPr>
            <a:cxnSpLocks/>
          </p:cNvCxnSpPr>
          <p:nvPr/>
        </p:nvCxnSpPr>
        <p:spPr>
          <a:xfrm flipH="1">
            <a:off x="7382689" y="4721236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F36FDCD7-1694-0028-EF3A-5E1D08966CE6}"/>
              </a:ext>
            </a:extLst>
          </p:cNvPr>
          <p:cNvCxnSpPr>
            <a:cxnSpLocks/>
          </p:cNvCxnSpPr>
          <p:nvPr/>
        </p:nvCxnSpPr>
        <p:spPr>
          <a:xfrm flipH="1">
            <a:off x="5430105" y="471544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408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3332-5F94-5902-E8CA-2A2B3FABB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CA0DB6-0B6B-0E09-54DD-413858E2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F5C542-DDB4-D37E-58B7-1B5EB8C530AE}"/>
              </a:ext>
            </a:extLst>
          </p:cNvPr>
          <p:cNvSpPr txBox="1"/>
          <p:nvPr/>
        </p:nvSpPr>
        <p:spPr>
          <a:xfrm>
            <a:off x="66148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B2AE0B9-CAE8-8AE7-423E-300D2CA10D9C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83AFAACD-4FA3-625B-210C-F0841DA251F0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5D70093-4302-A635-6709-0E35344643FF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F8CBD65-BE05-4E4B-0F99-914580F30DCE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C0F1796C-38AF-89F0-1FD7-350C73F2F322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08461E8-8518-2B9C-13C3-ACDA08CAE7A0}"/>
              </a:ext>
            </a:extLst>
          </p:cNvPr>
          <p:cNvSpPr txBox="1"/>
          <p:nvPr/>
        </p:nvSpPr>
        <p:spPr>
          <a:xfrm>
            <a:off x="658689" y="2490438"/>
            <a:ext cx="5463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Attenzione, affinché il passo base possa essere eseguito, per evitare il loop, è necessario inserirlo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prima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del passo ricorsivo</a:t>
            </a: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44967408-F833-4B71-748B-8442134BBA82}"/>
              </a:ext>
            </a:extLst>
          </p:cNvPr>
          <p:cNvSpPr/>
          <p:nvPr/>
        </p:nvSpPr>
        <p:spPr>
          <a:xfrm rot="6320987">
            <a:off x="9339404" y="3434108"/>
            <a:ext cx="3134094" cy="1733121"/>
          </a:xfrm>
          <a:prstGeom prst="arc">
            <a:avLst>
              <a:gd name="adj1" fmla="val 10903936"/>
              <a:gd name="adj2" fmla="val 21518252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020CDA40-224F-F8BC-7C3F-13C80BF239F4}"/>
              </a:ext>
            </a:extLst>
          </p:cNvPr>
          <p:cNvGrpSpPr/>
          <p:nvPr/>
        </p:nvGrpSpPr>
        <p:grpSpPr>
          <a:xfrm>
            <a:off x="902034" y="4506056"/>
            <a:ext cx="1554051" cy="1750041"/>
            <a:chOff x="774212" y="2793749"/>
            <a:chExt cx="1348837" cy="1750041"/>
          </a:xfrm>
        </p:grpSpPr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49B3E3DF-0165-2843-F75E-72CB7C9398E8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1E214178-BF55-C391-A94C-4B2994B87EF4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7E8DE87F-98D0-5108-C3EB-9D186B222CB8}"/>
              </a:ext>
            </a:extLst>
          </p:cNvPr>
          <p:cNvGrpSpPr/>
          <p:nvPr/>
        </p:nvGrpSpPr>
        <p:grpSpPr>
          <a:xfrm>
            <a:off x="3007098" y="4504903"/>
            <a:ext cx="1584000" cy="1751194"/>
            <a:chOff x="2486573" y="2804136"/>
            <a:chExt cx="1692000" cy="1751194"/>
          </a:xfrm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C82044CF-07C7-2CDE-F4D4-2224A5639AA8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8E6B77E9-B8E1-CED7-E2D6-A64869FC56A1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1" name="Arco 60">
            <a:extLst>
              <a:ext uri="{FF2B5EF4-FFF2-40B4-BE49-F238E27FC236}">
                <a16:creationId xmlns:a16="http://schemas.microsoft.com/office/drawing/2014/main" id="{EC11E52D-2108-492C-175F-3582DC3B8D6D}"/>
              </a:ext>
            </a:extLst>
          </p:cNvPr>
          <p:cNvSpPr/>
          <p:nvPr/>
        </p:nvSpPr>
        <p:spPr>
          <a:xfrm rot="19791848">
            <a:off x="1631571" y="4945817"/>
            <a:ext cx="2114176" cy="63521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2C6B6E14-55C8-44B3-D77A-1272B6368D85}"/>
              </a:ext>
            </a:extLst>
          </p:cNvPr>
          <p:cNvGrpSpPr/>
          <p:nvPr/>
        </p:nvGrpSpPr>
        <p:grpSpPr>
          <a:xfrm>
            <a:off x="4954622" y="4490385"/>
            <a:ext cx="1584000" cy="1752472"/>
            <a:chOff x="4535207" y="2802858"/>
            <a:chExt cx="1692000" cy="1752472"/>
          </a:xfrm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C7A4B7EA-3A0B-C7AB-13D9-1856485A402B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BBA01538-AD18-7C0D-43CB-EAE0F6DB4631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1788F595-6A3C-5353-76B0-80A961C86F1E}"/>
              </a:ext>
            </a:extLst>
          </p:cNvPr>
          <p:cNvGrpSpPr/>
          <p:nvPr/>
        </p:nvGrpSpPr>
        <p:grpSpPr>
          <a:xfrm>
            <a:off x="6913792" y="4482908"/>
            <a:ext cx="1584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AEA8E2E7-4AA0-5EAE-F495-1CD229E1B9FF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A5ADED8-3A11-9605-53FF-4A664F5FB4CF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A0E38FB6-40E9-7EC5-D511-4F7F2D1981D3}"/>
              </a:ext>
            </a:extLst>
          </p:cNvPr>
          <p:cNvGrpSpPr/>
          <p:nvPr/>
        </p:nvGrpSpPr>
        <p:grpSpPr>
          <a:xfrm>
            <a:off x="8866376" y="4496688"/>
            <a:ext cx="1584000" cy="1746169"/>
            <a:chOff x="6589829" y="2810354"/>
            <a:chExt cx="1692904" cy="1746169"/>
          </a:xfrm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8B2FA0A6-1A8B-449C-0C91-4AD59EA2E372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83FB3FDA-16B6-4AB5-FCB8-2D18FC3AB78B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2" name="Arco 71">
            <a:extLst>
              <a:ext uri="{FF2B5EF4-FFF2-40B4-BE49-F238E27FC236}">
                <a16:creationId xmlns:a16="http://schemas.microsoft.com/office/drawing/2014/main" id="{0F43096C-9758-EF46-500B-7248CE81248F}"/>
              </a:ext>
            </a:extLst>
          </p:cNvPr>
          <p:cNvSpPr/>
          <p:nvPr/>
        </p:nvSpPr>
        <p:spPr>
          <a:xfrm rot="19442644">
            <a:off x="4037258" y="4937591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385BA4CC-692D-5A52-2A8E-53CC8E178397}"/>
              </a:ext>
            </a:extLst>
          </p:cNvPr>
          <p:cNvSpPr txBox="1"/>
          <p:nvPr/>
        </p:nvSpPr>
        <p:spPr>
          <a:xfrm rot="20074763">
            <a:off x="2424445" y="4603684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4C24774A-EB34-38F9-CDBF-AB5EF827A109}"/>
              </a:ext>
            </a:extLst>
          </p:cNvPr>
          <p:cNvSpPr txBox="1"/>
          <p:nvPr/>
        </p:nvSpPr>
        <p:spPr>
          <a:xfrm rot="20074763">
            <a:off x="4528522" y="459138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7225E025-5F36-0D32-5AE7-631458EAC6B1}"/>
              </a:ext>
            </a:extLst>
          </p:cNvPr>
          <p:cNvSpPr/>
          <p:nvPr/>
        </p:nvSpPr>
        <p:spPr>
          <a:xfrm rot="19442644">
            <a:off x="5997920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472013D9-4DA7-5541-B6AD-9721B0A302A4}"/>
              </a:ext>
            </a:extLst>
          </p:cNvPr>
          <p:cNvSpPr txBox="1"/>
          <p:nvPr/>
        </p:nvSpPr>
        <p:spPr>
          <a:xfrm rot="20074763">
            <a:off x="6489184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43DC670C-3660-472C-7CD5-03D6C8BA4A27}"/>
              </a:ext>
            </a:extLst>
          </p:cNvPr>
          <p:cNvSpPr/>
          <p:nvPr/>
        </p:nvSpPr>
        <p:spPr>
          <a:xfrm rot="19442644">
            <a:off x="7950504" y="4937590"/>
            <a:ext cx="1654889" cy="521743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9EC3522F-9509-3571-7DB1-162E1B3B876D}"/>
              </a:ext>
            </a:extLst>
          </p:cNvPr>
          <p:cNvSpPr txBox="1"/>
          <p:nvPr/>
        </p:nvSpPr>
        <p:spPr>
          <a:xfrm rot="20074763">
            <a:off x="8441768" y="459138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13EF32FD-A7F9-92B0-BBCA-9333D3CD34B4}"/>
              </a:ext>
            </a:extLst>
          </p:cNvPr>
          <p:cNvSpPr/>
          <p:nvPr/>
        </p:nvSpPr>
        <p:spPr>
          <a:xfrm rot="10800000">
            <a:off x="7812102" y="558764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D863613B-BFA6-32DD-BA9D-2A38CDE9494E}"/>
              </a:ext>
            </a:extLst>
          </p:cNvPr>
          <p:cNvSpPr txBox="1"/>
          <p:nvPr/>
        </p:nvSpPr>
        <p:spPr>
          <a:xfrm>
            <a:off x="8326594" y="624285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92" name="Arco 91">
            <a:extLst>
              <a:ext uri="{FF2B5EF4-FFF2-40B4-BE49-F238E27FC236}">
                <a16:creationId xmlns:a16="http://schemas.microsoft.com/office/drawing/2014/main" id="{A92AF376-A9A7-4508-B019-6246DE072CB2}"/>
              </a:ext>
            </a:extLst>
          </p:cNvPr>
          <p:cNvSpPr/>
          <p:nvPr/>
        </p:nvSpPr>
        <p:spPr>
          <a:xfrm rot="10800000">
            <a:off x="5917596" y="558791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C5C9DFA1-156A-9A89-8E7C-B17315064762}"/>
              </a:ext>
            </a:extLst>
          </p:cNvPr>
          <p:cNvSpPr txBox="1"/>
          <p:nvPr/>
        </p:nvSpPr>
        <p:spPr>
          <a:xfrm>
            <a:off x="6432088" y="624312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94" name="Arco 93">
            <a:extLst>
              <a:ext uri="{FF2B5EF4-FFF2-40B4-BE49-F238E27FC236}">
                <a16:creationId xmlns:a16="http://schemas.microsoft.com/office/drawing/2014/main" id="{92B432C6-CC75-D282-84A3-87CF43751FDA}"/>
              </a:ext>
            </a:extLst>
          </p:cNvPr>
          <p:cNvSpPr/>
          <p:nvPr/>
        </p:nvSpPr>
        <p:spPr>
          <a:xfrm rot="10800000">
            <a:off x="3976717" y="558764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52C03216-BD6E-BB79-58A6-261B291C9B77}"/>
              </a:ext>
            </a:extLst>
          </p:cNvPr>
          <p:cNvSpPr txBox="1"/>
          <p:nvPr/>
        </p:nvSpPr>
        <p:spPr>
          <a:xfrm>
            <a:off x="4491209" y="624285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96" name="Arco 95">
            <a:extLst>
              <a:ext uri="{FF2B5EF4-FFF2-40B4-BE49-F238E27FC236}">
                <a16:creationId xmlns:a16="http://schemas.microsoft.com/office/drawing/2014/main" id="{B592B307-5D29-AEBC-E824-2D92880D95B3}"/>
              </a:ext>
            </a:extLst>
          </p:cNvPr>
          <p:cNvSpPr/>
          <p:nvPr/>
        </p:nvSpPr>
        <p:spPr>
          <a:xfrm rot="10800000">
            <a:off x="2269331" y="5587640"/>
            <a:ext cx="1558012" cy="919670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EB239FB6-37D3-9259-DF00-DD269BE3A68D}"/>
              </a:ext>
            </a:extLst>
          </p:cNvPr>
          <p:cNvSpPr txBox="1"/>
          <p:nvPr/>
        </p:nvSpPr>
        <p:spPr>
          <a:xfrm>
            <a:off x="2716851" y="6259839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84C5C1AB-4E81-331E-992F-CD03C6A13EED}"/>
              </a:ext>
            </a:extLst>
          </p:cNvPr>
          <p:cNvCxnSpPr>
            <a:cxnSpLocks/>
          </p:cNvCxnSpPr>
          <p:nvPr/>
        </p:nvCxnSpPr>
        <p:spPr>
          <a:xfrm flipH="1">
            <a:off x="9384987" y="4721236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E7258232-E211-44AD-B9BE-6019DC6D2C93}"/>
              </a:ext>
            </a:extLst>
          </p:cNvPr>
          <p:cNvCxnSpPr>
            <a:cxnSpLocks/>
          </p:cNvCxnSpPr>
          <p:nvPr/>
        </p:nvCxnSpPr>
        <p:spPr>
          <a:xfrm flipH="1">
            <a:off x="7382689" y="4721236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658ABEA4-2E9A-C16E-647C-F3BED5C5E3D0}"/>
              </a:ext>
            </a:extLst>
          </p:cNvPr>
          <p:cNvCxnSpPr>
            <a:cxnSpLocks/>
          </p:cNvCxnSpPr>
          <p:nvPr/>
        </p:nvCxnSpPr>
        <p:spPr>
          <a:xfrm flipH="1">
            <a:off x="5430105" y="471544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F944E382-E2BD-1293-C93F-90017EEEDAE2}"/>
              </a:ext>
            </a:extLst>
          </p:cNvPr>
          <p:cNvCxnSpPr>
            <a:cxnSpLocks/>
          </p:cNvCxnSpPr>
          <p:nvPr/>
        </p:nvCxnSpPr>
        <p:spPr>
          <a:xfrm flipH="1">
            <a:off x="3491344" y="4725099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73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B0F2B4-7C5B-AFCE-2D75-88D066710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A38E3B-5CB3-A969-18D5-6DAA337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C5892B3-6370-A924-8084-2D2D1A454357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10DF528-8CB3-9E4B-7D67-7433B04D393B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DD08C292-9CE7-0C81-39A9-C6D267D987D2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0F01BC6E-F501-DBF5-9310-40EABFA57564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FE08AE5D-483C-E6EE-616B-4B5849828E63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115E298C-8FC6-4990-2429-C80D904B5565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6F82B448-1B5C-DBF1-D577-FE221E31D846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" name="Arco 2">
            <a:extLst>
              <a:ext uri="{FF2B5EF4-FFF2-40B4-BE49-F238E27FC236}">
                <a16:creationId xmlns:a16="http://schemas.microsoft.com/office/drawing/2014/main" id="{BB601662-ABA5-E9AE-486F-6C550DF44FDF}"/>
              </a:ext>
            </a:extLst>
          </p:cNvPr>
          <p:cNvSpPr/>
          <p:nvPr/>
        </p:nvSpPr>
        <p:spPr>
          <a:xfrm rot="5400000">
            <a:off x="10003507" y="3445415"/>
            <a:ext cx="2509552" cy="117085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reccia in su 6">
            <a:extLst>
              <a:ext uri="{FF2B5EF4-FFF2-40B4-BE49-F238E27FC236}">
                <a16:creationId xmlns:a16="http://schemas.microsoft.com/office/drawing/2014/main" id="{45031ACB-5FE3-3DF6-5227-FCE9790CD3DE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66CF4A4-F69C-CD58-3FE0-39744B7F0FC8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16BE082C-D8CF-FB3E-E5B6-49234CB8D5F1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= 9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7C668ED8-C216-DA6F-A70A-B7AF9DA0FF3E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EF9028B5-C9F2-9740-60E3-4A3F5156437D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14B75113-80D2-EEA3-AB1E-0C35772899A7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D1B45739-2D7A-F977-9A71-D8E7844701FE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296B24A9-F30B-E441-C41F-63A8F3C9AAA2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5C90EA91-22CB-B4AF-AB95-4374A9438A62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FB52CBEE-457F-1564-F178-DB59AF2B8A62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8F074778-C99E-F8B7-2F77-BE55790945C4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1EC23A76-C179-052F-97E0-4E4C746A47F2}"/>
              </a:ext>
            </a:extLst>
          </p:cNvPr>
          <p:cNvGrpSpPr/>
          <p:nvPr/>
        </p:nvGrpSpPr>
        <p:grpSpPr>
          <a:xfrm>
            <a:off x="7343578" y="4509022"/>
            <a:ext cx="1800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8EA14650-5901-19B1-D92E-B31B5AF25B91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E918A371-BF71-15BA-6C48-74A929A0BC5E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68290CBC-C38C-1B10-249C-7352E53CBF19}"/>
              </a:ext>
            </a:extLst>
          </p:cNvPr>
          <p:cNvGrpSpPr/>
          <p:nvPr/>
        </p:nvGrpSpPr>
        <p:grpSpPr>
          <a:xfrm>
            <a:off x="9492214" y="4509022"/>
            <a:ext cx="1800000" cy="1746169"/>
            <a:chOff x="6589829" y="2810354"/>
            <a:chExt cx="1692904" cy="1746169"/>
          </a:xfrm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88061916-1820-9767-4765-BA25BADB40EF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10F8D5E9-4027-1CAF-4DA3-8AD29B616F49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C9CA7A18-8E71-32EC-4D83-4C9D644B90BF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A53918C5-67E4-C301-4B87-78C4FCED35F5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8CC9FB7-CF7F-5EE6-5970-2B4BA5DBECB0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DA2C5081-F1E8-508B-9169-DD248E1A549D}"/>
              </a:ext>
            </a:extLst>
          </p:cNvPr>
          <p:cNvSpPr/>
          <p:nvPr/>
        </p:nvSpPr>
        <p:spPr>
          <a:xfrm rot="10800000">
            <a:off x="8516756" y="558533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EBA19630-AE45-C5C1-A347-74A0AEDF0BD9}"/>
              </a:ext>
            </a:extLst>
          </p:cNvPr>
          <p:cNvSpPr txBox="1"/>
          <p:nvPr/>
        </p:nvSpPr>
        <p:spPr>
          <a:xfrm>
            <a:off x="9176812" y="6234491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28F04A0E-4CBC-89B3-A6ED-D5D25AF53ADA}"/>
              </a:ext>
            </a:extLst>
          </p:cNvPr>
          <p:cNvSpPr/>
          <p:nvPr/>
        </p:nvSpPr>
        <p:spPr>
          <a:xfrm rot="10800000">
            <a:off x="6343143" y="561747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94226B76-46D5-8432-E404-38A661526BB8}"/>
              </a:ext>
            </a:extLst>
          </p:cNvPr>
          <p:cNvSpPr txBox="1"/>
          <p:nvPr/>
        </p:nvSpPr>
        <p:spPr>
          <a:xfrm>
            <a:off x="6981279" y="626201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0D4DA6E1-BB88-1889-19C2-B42F4A547F14}"/>
              </a:ext>
            </a:extLst>
          </p:cNvPr>
          <p:cNvSpPr/>
          <p:nvPr/>
        </p:nvSpPr>
        <p:spPr>
          <a:xfrm rot="10800000">
            <a:off x="4173608" y="561747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36EA261B-1F7E-1865-C057-3CCD357340C5}"/>
              </a:ext>
            </a:extLst>
          </p:cNvPr>
          <p:cNvSpPr txBox="1"/>
          <p:nvPr/>
        </p:nvSpPr>
        <p:spPr>
          <a:xfrm>
            <a:off x="4827796" y="6272688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7</a:t>
            </a:r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CCC022E8-8678-7D13-E4B5-3F01F11EFCA1}"/>
              </a:ext>
            </a:extLst>
          </p:cNvPr>
          <p:cNvSpPr/>
          <p:nvPr/>
        </p:nvSpPr>
        <p:spPr>
          <a:xfrm rot="10800000">
            <a:off x="2100746" y="5585356"/>
            <a:ext cx="1123472" cy="933934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8560D89C-26EE-8630-4794-899DEB3EE5FE}"/>
              </a:ext>
            </a:extLst>
          </p:cNvPr>
          <p:cNvSpPr txBox="1"/>
          <p:nvPr/>
        </p:nvSpPr>
        <p:spPr>
          <a:xfrm>
            <a:off x="2330007" y="61972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9</a:t>
            </a:r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177D7CE5-F14A-4D80-6CB6-7FB53F6C19B9}"/>
              </a:ext>
            </a:extLst>
          </p:cNvPr>
          <p:cNvCxnSpPr>
            <a:cxnSpLocks/>
          </p:cNvCxnSpPr>
          <p:nvPr/>
        </p:nvCxnSpPr>
        <p:spPr>
          <a:xfrm flipH="1">
            <a:off x="10010825" y="473357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C02DE56C-2B5C-02C4-B620-03D0B0B2DFB8}"/>
              </a:ext>
            </a:extLst>
          </p:cNvPr>
          <p:cNvCxnSpPr>
            <a:cxnSpLocks/>
          </p:cNvCxnSpPr>
          <p:nvPr/>
        </p:nvCxnSpPr>
        <p:spPr>
          <a:xfrm flipH="1">
            <a:off x="7812475" y="474735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C8FCE998-6387-231B-3FEB-E325E6434B97}"/>
              </a:ext>
            </a:extLst>
          </p:cNvPr>
          <p:cNvCxnSpPr>
            <a:cxnSpLocks/>
          </p:cNvCxnSpPr>
          <p:nvPr/>
        </p:nvCxnSpPr>
        <p:spPr>
          <a:xfrm flipH="1">
            <a:off x="5663465" y="4730629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4CC789F2-ED75-A40F-8218-4949A514DC95}"/>
              </a:ext>
            </a:extLst>
          </p:cNvPr>
          <p:cNvCxnSpPr>
            <a:cxnSpLocks/>
          </p:cNvCxnSpPr>
          <p:nvPr/>
        </p:nvCxnSpPr>
        <p:spPr>
          <a:xfrm flipH="1">
            <a:off x="3527201" y="472577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0E7B55B1-9916-ADD8-22DE-991CA03AB74B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1" name="Arco 90">
            <a:extLst>
              <a:ext uri="{FF2B5EF4-FFF2-40B4-BE49-F238E27FC236}">
                <a16:creationId xmlns:a16="http://schemas.microsoft.com/office/drawing/2014/main" id="{8297213D-5AA5-061A-F328-1A1E023D3F3B}"/>
              </a:ext>
            </a:extLst>
          </p:cNvPr>
          <p:cNvSpPr/>
          <p:nvPr/>
        </p:nvSpPr>
        <p:spPr>
          <a:xfrm rot="19859852">
            <a:off x="6272356" y="4957227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E2740DC4-AF7F-17A9-A808-CBCC6FB4E762}"/>
              </a:ext>
            </a:extLst>
          </p:cNvPr>
          <p:cNvSpPr txBox="1"/>
          <p:nvPr/>
        </p:nvSpPr>
        <p:spPr>
          <a:xfrm rot="20074763">
            <a:off x="6896025" y="462769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93" name="Arco 92">
            <a:extLst>
              <a:ext uri="{FF2B5EF4-FFF2-40B4-BE49-F238E27FC236}">
                <a16:creationId xmlns:a16="http://schemas.microsoft.com/office/drawing/2014/main" id="{AE63D9FC-EE6B-F179-EF98-23C531556517}"/>
              </a:ext>
            </a:extLst>
          </p:cNvPr>
          <p:cNvSpPr/>
          <p:nvPr/>
        </p:nvSpPr>
        <p:spPr>
          <a:xfrm rot="19859852">
            <a:off x="8413007" y="4954798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49CAE7DB-7AD0-147A-062C-2207035ADF09}"/>
              </a:ext>
            </a:extLst>
          </p:cNvPr>
          <p:cNvSpPr txBox="1"/>
          <p:nvPr/>
        </p:nvSpPr>
        <p:spPr>
          <a:xfrm rot="20074763">
            <a:off x="9036676" y="462526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19353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098B0-C41F-55EE-33DA-DA2260B3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D30DC-9149-A25A-0863-6C26ED91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6AD37C07-8093-6A27-6552-C393F153622D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19DC908C-D6B4-4A53-5379-2002B28AEDCF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90804FC-BA56-0B80-7A82-F908723474EE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F6C622D7-7F07-CCFA-7E9B-95A21696075F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DEC99515-755A-5DE7-8641-E663E6B822B3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42D585AB-3FC7-0668-40F7-68316CD98A4D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66" name="Freccia in su 65">
            <a:extLst>
              <a:ext uri="{FF2B5EF4-FFF2-40B4-BE49-F238E27FC236}">
                <a16:creationId xmlns:a16="http://schemas.microsoft.com/office/drawing/2014/main" id="{6B50256E-AADD-F8E8-3E29-B9A7EBA18819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7" name="Freccia in su 66">
            <a:extLst>
              <a:ext uri="{FF2B5EF4-FFF2-40B4-BE49-F238E27FC236}">
                <a16:creationId xmlns:a16="http://schemas.microsoft.com/office/drawing/2014/main" id="{DF3CD9F2-E8B8-9521-A357-1709232214AB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1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6" grpId="0" animBg="1"/>
      <p:bldP spid="6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A2A94-693F-940D-9498-FE1EE64A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199B0B-4596-E172-2616-156917B7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0B5F780-F740-BE4E-F994-73A34AD32117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DF49104-E6F4-C866-06E6-74F5D2716A6D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8275547E-AFB3-CBFA-8B59-BEC763321BF7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D640300-A3FE-B01F-8EDB-2DF0A6A469B2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80B66B9C-7383-DFFA-4F7C-B09ABD0680CA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0DFE5C90-B77A-2EF0-1F62-B9A99CF36032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7528E431-DC9D-D2BD-D540-A68E4F1C8566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079FA9C1-6BD2-F271-8085-228A8CA8F241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11C0FD9-274E-BEE0-81C3-DC5D3DAD1AE5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3BCAB824-ED1B-AEBE-3967-9FA38ECFAD07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B3F5E064-C157-D9A5-D74B-3E3315ABBE64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355269B5-015D-CCDD-3400-5075A78FD4AF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17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B24D0B-AAAC-112F-C177-3C912BAE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48" y="289832"/>
            <a:ext cx="8610600" cy="1293028"/>
          </a:xfrm>
        </p:spPr>
        <p:txBody>
          <a:bodyPr>
            <a:normAutofit/>
          </a:bodyPr>
          <a:lstStyle/>
          <a:p>
            <a:r>
              <a:rPr lang="it-IT" dirty="0"/>
              <a:t>Contenuti Specifici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C7B801-5BFC-C03D-F4DF-40C7DBB5BF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408" y="1887896"/>
            <a:ext cx="4795683" cy="4680272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ts val="1100"/>
              <a:buNone/>
            </a:pPr>
            <a:r>
              <a:rPr lang="it-IT" sz="2000" b="1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Introduzione alla Ricorsione: 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100"/>
            </a:pP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Definizione e concetto chiave.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100"/>
            </a:pPr>
            <a:r>
              <a:rPr lang="it-IT" sz="2000" dirty="0">
                <a:ea typeface="Arial" panose="020B0604020202020204" pitchFamily="34" charset="0"/>
                <a:cs typeface="Arial" panose="020B0604020202020204" pitchFamily="34" charset="0"/>
              </a:rPr>
              <a:t>Passo base e passo ricorsivo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100"/>
            </a:pPr>
            <a:r>
              <a:rPr lang="it-IT" sz="2000" dirty="0">
                <a:ea typeface="Arial" panose="020B0604020202020204" pitchFamily="34" charset="0"/>
                <a:cs typeface="Arial" panose="020B0604020202020204" pitchFamily="34" charset="0"/>
              </a:rPr>
              <a:t>Esempi di Funzioni Ricorsive.</a:t>
            </a:r>
          </a:p>
          <a:p>
            <a:pPr marL="742950" lvl="1" indent="-285750"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Char char="○"/>
            </a:pPr>
            <a:endParaRPr lang="it-IT" sz="1800" u="none" strike="noStrike" dirty="0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10EF43-DC52-D279-10F4-F96DBC1B4C6E}"/>
              </a:ext>
            </a:extLst>
          </p:cNvPr>
          <p:cNvSpPr txBox="1"/>
          <p:nvPr/>
        </p:nvSpPr>
        <p:spPr>
          <a:xfrm>
            <a:off x="5735960" y="1844824"/>
            <a:ext cx="600789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ts val="1200"/>
              </a:spcBef>
              <a:buClr>
                <a:srgbClr val="000000"/>
              </a:buClr>
              <a:buSzPts val="1100"/>
            </a:pPr>
            <a:r>
              <a:rPr lang="it-IT" sz="2000" b="1" dirty="0">
                <a:cs typeface="Arial" panose="020B0604020202020204" pitchFamily="34" charset="0"/>
              </a:rPr>
              <a:t>Meccanismi della Ricorsione: </a:t>
            </a:r>
          </a:p>
          <a:p>
            <a:pPr marL="285750" indent="-285750" fontAlgn="base">
              <a:spcBef>
                <a:spcPts val="600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it-IT" dirty="0" err="1">
                <a:ea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it-IT" dirty="0">
                <a:ea typeface="Arial" panose="020B0604020202020204" pitchFamily="34" charset="0"/>
                <a:cs typeface="Arial" panose="020B0604020202020204" pitchFamily="34" charset="0"/>
              </a:rPr>
              <a:t> di chiamate e gestione della memoria.</a:t>
            </a:r>
          </a:p>
          <a:p>
            <a:pPr marL="285750" indent="-285750" fontAlgn="base">
              <a:spcBef>
                <a:spcPts val="600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it-IT" dirty="0">
                <a:ea typeface="Arial" panose="020B0604020202020204" pitchFamily="34" charset="0"/>
                <a:cs typeface="Arial" panose="020B0604020202020204" pitchFamily="34" charset="0"/>
              </a:rPr>
              <a:t>Visualizzazione dell'esecuzione di una funzione ricorsiva.</a:t>
            </a:r>
          </a:p>
          <a:p>
            <a:pPr lvl="0" defTabSz="914400" fontAlgn="base"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it-IT" sz="2000" b="1" dirty="0">
                <a:cs typeface="Arial" panose="020B0604020202020204" pitchFamily="34" charset="0"/>
              </a:rPr>
              <a:t>Ricorsione vs. Iterazione: </a:t>
            </a:r>
          </a:p>
          <a:p>
            <a:pPr marL="285750" indent="-285750" fontAlgn="base"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it-IT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Confronto tra le due strategie.</a:t>
            </a:r>
          </a:p>
          <a:p>
            <a:pPr marL="285750" indent="-285750" fontAlgn="base"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it-IT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Quando preferire l'una o l'altra.</a:t>
            </a:r>
          </a:p>
          <a:p>
            <a:pPr lvl="0" defTabSz="914400" fontAlgn="base"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ts val="1100"/>
            </a:pPr>
            <a:r>
              <a:rPr lang="it-IT" sz="2000" b="1" dirty="0">
                <a:cs typeface="Arial" panose="020B0604020202020204" pitchFamily="34" charset="0"/>
              </a:rPr>
              <a:t>Esercitazioni Pratiche: </a:t>
            </a:r>
          </a:p>
          <a:p>
            <a:pPr marL="285750" indent="-285750" fontAlgn="base"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it-IT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Implementazione di funzioni ricorsive in C.</a:t>
            </a:r>
          </a:p>
          <a:p>
            <a:pPr marL="285750" indent="-285750" fontAlgn="base"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it-IT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Test e debug di funzioni ricorsive.</a:t>
            </a:r>
          </a:p>
          <a:p>
            <a:pPr marL="285750" indent="-285750" fontAlgn="base"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it-IT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Confronto tra soluzioni ricorsive e iterative.</a:t>
            </a:r>
            <a:endParaRPr lang="it-IT" dirty="0"/>
          </a:p>
        </p:txBody>
      </p:sp>
      <p:pic>
        <p:nvPicPr>
          <p:cNvPr id="2050" name="Picture 2" descr="Ricorsione In Java - Programming academy">
            <a:extLst>
              <a:ext uri="{FF2B5EF4-FFF2-40B4-BE49-F238E27FC236}">
                <a16:creationId xmlns:a16="http://schemas.microsoft.com/office/drawing/2014/main" id="{DD98057C-A149-2FAD-4510-2FA8B33D2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7273"/>
            <a:ext cx="3575719" cy="304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189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D164-7B52-673A-060C-F63F42CA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E1B94F-ED90-614F-CDED-26E83EE67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94FEB58-A023-A2FF-3322-03EA4DD4E0D6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0C8C76D-BE42-211D-29C1-F15C6CFEA00B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87825490-F4BB-9A55-DBEF-7608570FF4FB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7010053D-FBD7-B7AB-A3F8-BFE797289F96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DE806B28-BB7A-1151-A5D1-B0A5498FABB4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019ADBCF-4364-3EC8-3107-4F2AF409B6CA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2E7BDE7B-9EC7-48A9-E946-0BDBBDC2CC60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E5DDF87F-4C67-DD71-28D4-E274AA50F270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12C8797-0233-D521-0D5E-182537342904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EA57AF08-6BB7-4AA2-9F87-04F74FDEB2CA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9520750A-819A-43C1-67A9-9970A21E5062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7AE67E34-2F57-2945-E478-DA36546A9BA1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295FC45D-2320-01EC-EAA7-933487B23692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2E425C45-4197-679E-D43D-459B7F0C58D0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9DA89E85-BB04-2249-0A53-C28EA5340EA6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FC59C99B-0FED-82E4-C4EB-3F3692E683CD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16798874-9D06-DB55-F714-8B3DD5F329AF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629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F41B0-8225-3DC6-9F65-5D790351D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BDBAE-0EE8-F2DE-E281-8F4EF2BF0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92F0BE-64A0-0827-EE84-AD95B4C54032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311117CD-8B81-98E0-2010-9BBAC2D7C4DC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7E5BA575-7329-B006-544D-887384EA1BED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FD62F274-EDDB-4A6E-42C7-A18E3FA04F73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302FCE16-3429-3DB3-2EBD-E8DD165B3513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5ACF61A0-857A-45BF-C80F-7F7672FC83D7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B9A4AD2C-F030-9EE0-5FAB-A55A4D3C34E4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4E1A740C-AE9F-9178-19D9-172ED5C67F60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E570DE8-0123-E2B4-2474-8CFB5C79CACC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60B30600-CE4F-5D4C-C8F9-AC479C29A63D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33EC2F6-8D4B-38B0-8F80-2B778853C3C5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EDC44EE4-DFE3-7AC8-C240-D6FEC1E57EE3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4A2955F8-68C2-8D32-345E-CD0382BF1D3B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4E221F8C-B7CC-B240-48A1-10915618E5DC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6CB03DD8-DFDA-B017-952A-AE46AB4AA5CE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681DD8F8-ABD4-98C3-F344-00C7B1024596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5E24E56C-C02F-E002-0D0B-A44AA4D35C0B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95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141B4-A998-E480-FA42-998009C24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82B2A5-EE8D-1D1F-979D-B025D4A0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E47AF0-4CDE-B715-5831-B6A7D39DC47C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E9EFAAE-28BB-E1FB-0E55-5431EF263596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2C7E34E4-E160-71CB-F414-4048F7C76A38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D574ECA5-E11C-E5B9-40B4-683026A74E91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86B4414F-5855-E66C-0388-1E13FF3212DE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89944F74-4E0E-B5E8-B5E7-16B2A8D4D8BD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5D0231ED-A442-2A61-25AF-7C9468BADB0C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CB89E5BE-E7C1-BF3A-CC30-FB6FCEB11F3B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2585289-AAE7-5070-B1BF-E03A80297A47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660EDED0-B5D6-D93C-3EF1-4D743A50155F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B2C26FAF-EEBF-E5E6-EB80-B4D393A81D0A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30F5E1F8-4158-330D-5377-5567C5B93D51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E617CDE8-0A4A-BCC9-3768-BA169083A977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974C1EB2-A768-DF7D-DA65-2945C01164D6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F81373C9-D3DD-C269-0A21-9A19259747B8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6E249FB6-EC5D-3127-40FF-F62CC2338B1A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6B511488-2665-011E-F653-53D58BA46E87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604C3653-A630-9F0F-F0EF-9D9D41CECFD8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AE740708-D6E0-E8F8-BD3D-8D613D4CD036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A4E5C50A-FBCD-B494-CD80-65F049338AE1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F6D375BB-0217-7BD7-3298-44959649EE08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AAE8EBC9-EDE1-68F1-879C-ED7BE5DCF496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031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B8DE4-94D3-421C-FB96-B24F6D959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A48BE7-B184-2F30-30F9-A5F6101C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0868904-0461-0ACD-0F3F-9B1BBCACA12B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8BDCA6B-CE5B-7CB2-D269-ED0F9B30B2DD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59A285D6-3416-8FC0-4357-D2095F834041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96A06040-D46F-FCD6-ABF5-42F01AE1E5EF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D941E07C-14AB-A82A-B014-84EEC72834D0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68EA923E-DF2C-929A-C51D-B74FA9061CB3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CC00890F-FC5E-D25D-A6DE-EB3ED7DC8928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C4DD8A4A-4F47-B4C1-C818-59CF59C4F60B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0C5FA3B-E8E5-662C-605F-385D5F41B6B0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9DF1AFB2-61E0-CA78-1FBC-3EB18581E1FD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4230EB7-C8F5-375D-997D-BED2B9770F65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D9978BE-EC0C-1CB6-50E9-ECC09C8F2DF5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55467896-12AB-7E7A-4CC9-B0BD527ACC8A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34132B7F-08F6-4B8D-C727-E9E593064319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C5553F66-3F73-4B21-13BA-6C28F9FBD6FC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E1DBD6FD-C2AA-2B06-9D12-C6EB1B6ABFCC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A035E195-CFCA-67EA-523D-519CF122BA77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03D4220D-7CC8-0DA4-BC37-D84ADEF16487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F9140E76-9910-F6C1-12BF-17746613B53D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E01C4571-2B6B-7BDE-880C-FFB4F8E7C9EA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390580EF-4246-B42B-FB7E-BFEE283BB799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3101DDD0-FA47-A134-A796-5596232FA743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132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3718-F879-A694-3069-ED8C759E7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DC9B9D-EBE9-E214-AB4E-8F1C4E45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2990EC-90B3-1076-7B29-E2390B8A90F4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CCA57329-0AF7-E8B6-B751-F6A104E7ABC3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BB2367A9-9BB8-DA25-7E82-A3F09EA46DA1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304C49D3-708B-8FC7-CA76-960095B1F805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10EF71F3-E2EB-F1B3-0218-509F77D8D14B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FFEF1E80-B8C9-C6B3-6BD8-63CC2D28ACF8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F4973418-0271-CE34-5A9C-EEC9C156EF47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1ADA021A-020D-ED8A-D472-AE199F551C01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8329681-7AAF-48AB-0FF4-54BCC857AA38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B0042721-3609-F4B2-9A82-6C6D797E2072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A195C3DF-C416-8D8A-0681-8E7EBDF421E5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0B01C0B-A03B-2099-C097-F33E65216596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2707C91B-9B98-5547-E993-536C186A0160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80CDC8E7-3671-1564-BD41-42BDA648F998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90C8EFD2-E257-BB9E-F92F-03276876109D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B24DE782-8860-AF5A-BE2E-F9BB03DF5B04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A6B8DFA6-83AA-486E-9EDC-27DEE3D4C4F2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16B63733-3E34-76D3-528F-906557B58BEC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D74D7E75-02ED-183D-04D9-9803E20139D0}"/>
              </a:ext>
            </a:extLst>
          </p:cNvPr>
          <p:cNvGrpSpPr/>
          <p:nvPr/>
        </p:nvGrpSpPr>
        <p:grpSpPr>
          <a:xfrm>
            <a:off x="7343578" y="4509022"/>
            <a:ext cx="1800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0271C0E4-B4E4-0E61-EC37-B3D8812BA628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FBAD950-CB42-7BA4-3CEE-5F7521E1AAA4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A1D307E3-0466-2910-CFC7-E2A034CA4778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7AE3FC61-F688-FEA1-11F8-A87C29B856A4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CDBE895F-5001-7490-54D5-0DAB79E2F53E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FBAF95FE-20AB-F774-16C0-7653FCA71DCD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1" name="Arco 90">
            <a:extLst>
              <a:ext uri="{FF2B5EF4-FFF2-40B4-BE49-F238E27FC236}">
                <a16:creationId xmlns:a16="http://schemas.microsoft.com/office/drawing/2014/main" id="{888F559E-45B9-6147-F38B-1E194DF6FBA5}"/>
              </a:ext>
            </a:extLst>
          </p:cNvPr>
          <p:cNvSpPr/>
          <p:nvPr/>
        </p:nvSpPr>
        <p:spPr>
          <a:xfrm rot="19859852">
            <a:off x="6272356" y="4957227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A697E77E-1687-677A-C773-4A5C83AF1679}"/>
              </a:ext>
            </a:extLst>
          </p:cNvPr>
          <p:cNvSpPr txBox="1"/>
          <p:nvPr/>
        </p:nvSpPr>
        <p:spPr>
          <a:xfrm rot="20074763">
            <a:off x="6896025" y="462769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</p:spTree>
    <p:extLst>
      <p:ext uri="{BB962C8B-B14F-4D97-AF65-F5344CB8AC3E}">
        <p14:creationId xmlns:p14="http://schemas.microsoft.com/office/powerpoint/2010/main" val="1914423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5729B-296B-99CE-3B9B-AF0FA256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FC7C1D-63A9-6A7E-4FBE-F0477E4C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F2E79F2-EE02-4ECA-A379-C5031744B8BD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742AFAE-0F3C-5387-D806-5E63E3010F03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8EC0D42F-AE96-141C-2B83-E2AE76E41DC0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DD921D2C-B170-77D8-6C16-060E24B87EE0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8D28777B-22B0-C7B3-0CF4-0E6056700140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8CF9835E-B131-CACA-903B-1DFDC524B0B9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EE9A4EFC-4420-7A68-6805-E587C09AFFAC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91E5E85A-18C2-EC11-58C4-B86F3FC49D0F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1108495-1F46-6ACC-310F-580F25B73D33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392B085D-73B0-708A-2414-6FEC61DA93E1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0531EA8-3B9E-52F0-0CB4-FE7BB9862F57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249253CD-CD84-56C9-044A-3D574FF3A962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A671B61F-1FE0-3F31-6DEF-7F9CF2441E45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515B94F6-1F33-0B86-2F9B-5452D631B503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6834BBEE-368A-4724-0569-6224AF26A4FF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2B953A33-B978-6A3A-9880-E8D6FA68CD70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EC264933-D78A-5BF2-E5A2-9A6FB892D19A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B37AC5FE-58FC-AFFA-B714-496C92AE0E95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0D095C89-CEE2-4E1C-D639-17EC704A21D1}"/>
              </a:ext>
            </a:extLst>
          </p:cNvPr>
          <p:cNvGrpSpPr/>
          <p:nvPr/>
        </p:nvGrpSpPr>
        <p:grpSpPr>
          <a:xfrm>
            <a:off x="7343578" y="4509022"/>
            <a:ext cx="1800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1F6CF63C-0B52-3F64-EFC4-544D8ABC7D22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E28744DB-2AB9-4E74-D181-AAD2F9257A6C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41F7EA95-02E1-68F3-5487-C60702B8B79F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BF1C4EDA-0025-FAD4-45CB-6D7E6C59B2F6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D52B8261-23BC-0442-5867-6640AB85658A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D956D00D-97CD-5227-7F1F-D8988D21EB30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1" name="Arco 90">
            <a:extLst>
              <a:ext uri="{FF2B5EF4-FFF2-40B4-BE49-F238E27FC236}">
                <a16:creationId xmlns:a16="http://schemas.microsoft.com/office/drawing/2014/main" id="{D394BE03-5D19-16D7-A327-8C0772F2EE00}"/>
              </a:ext>
            </a:extLst>
          </p:cNvPr>
          <p:cNvSpPr/>
          <p:nvPr/>
        </p:nvSpPr>
        <p:spPr>
          <a:xfrm rot="19859852">
            <a:off x="6272356" y="4957227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F32DF8E5-E6AC-E0D7-4439-A57767A6AB69}"/>
              </a:ext>
            </a:extLst>
          </p:cNvPr>
          <p:cNvSpPr txBox="1"/>
          <p:nvPr/>
        </p:nvSpPr>
        <p:spPr>
          <a:xfrm rot="20074763">
            <a:off x="6896025" y="462769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</p:spTree>
    <p:extLst>
      <p:ext uri="{BB962C8B-B14F-4D97-AF65-F5344CB8AC3E}">
        <p14:creationId xmlns:p14="http://schemas.microsoft.com/office/powerpoint/2010/main" val="2517655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EE17C-9D67-A5E7-515B-32B3FB481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E94562-212C-7C95-93F8-428183EE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75D826-9F1F-DC9A-BA8B-BF971DA6AF3C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83BF305-769C-C6FE-9AD0-29343FA608B8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AB587092-B7D4-FB24-492C-A11878B7892B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AE49E07-B602-10B5-1E83-4A10263D49D0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AB7EE661-77CF-B082-D37C-1FE5566E19C9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E2D0452C-6725-EF1C-A2A8-597694BCB985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327ADBEC-34D0-A995-1E4E-8DEA6270BAED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7" name="Freccia in su 6">
            <a:extLst>
              <a:ext uri="{FF2B5EF4-FFF2-40B4-BE49-F238E27FC236}">
                <a16:creationId xmlns:a16="http://schemas.microsoft.com/office/drawing/2014/main" id="{ACD64A8A-BDD1-EF68-FA4F-7791E97415D0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FB58884-4BC7-84DA-4EFB-355133AD0E29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95A048BC-FCFC-4C4E-F64A-C2E4A5C77786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2E951B7-B66D-3AD0-37B4-42A4A070F9C3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8585BA03-2DDE-EDB9-7D90-3268BCA9B8B2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57E83C3B-8218-3B56-31D2-59B4364CEC90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D97D8C5E-A9C2-1F43-3FD9-ADA11BE336F4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388A3FB7-3022-A9C1-26D7-7F854AE2D14F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0795A896-C8EE-6F85-6225-96155CB12F90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F19EE97D-C5C7-9CCD-3FB9-96F7245228FF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63B9B281-F90F-A2D5-A471-D3E56240A960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38DB5ADB-9364-DEF5-C7DA-D521ABB7A83D}"/>
              </a:ext>
            </a:extLst>
          </p:cNvPr>
          <p:cNvGrpSpPr/>
          <p:nvPr/>
        </p:nvGrpSpPr>
        <p:grpSpPr>
          <a:xfrm>
            <a:off x="7343578" y="4509022"/>
            <a:ext cx="1800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24B84A5B-D372-470A-7E50-FC6B17AE811C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7D4C431D-D7D6-9DD9-16E6-93033D0C7E8D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82141ADB-B415-A578-0C84-81F1900F7AE7}"/>
              </a:ext>
            </a:extLst>
          </p:cNvPr>
          <p:cNvGrpSpPr/>
          <p:nvPr/>
        </p:nvGrpSpPr>
        <p:grpSpPr>
          <a:xfrm>
            <a:off x="9492214" y="4509022"/>
            <a:ext cx="1800000" cy="1746169"/>
            <a:chOff x="6589829" y="2810354"/>
            <a:chExt cx="1692904" cy="1746169"/>
          </a:xfrm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1C2A296C-F9AB-1D6F-FE55-E1EA081CF361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F8862E6A-CF39-0CE8-A336-4671E8D72533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973AA35A-C172-DB26-2EF2-7AD517A18901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4040F88F-99CE-AC1A-C68B-FA4CB8676F16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F5512311-B93A-2DF3-7CB5-75C1C6D88E06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FD62C1EC-F834-E754-3F5E-D2C3D85EAA34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1" name="Arco 90">
            <a:extLst>
              <a:ext uri="{FF2B5EF4-FFF2-40B4-BE49-F238E27FC236}">
                <a16:creationId xmlns:a16="http://schemas.microsoft.com/office/drawing/2014/main" id="{69A53E7F-3E4D-E753-B401-56AA35A475EF}"/>
              </a:ext>
            </a:extLst>
          </p:cNvPr>
          <p:cNvSpPr/>
          <p:nvPr/>
        </p:nvSpPr>
        <p:spPr>
          <a:xfrm rot="19859852">
            <a:off x="6272356" y="4957227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390273EB-B0D7-4159-CE80-6574A8277C31}"/>
              </a:ext>
            </a:extLst>
          </p:cNvPr>
          <p:cNvSpPr txBox="1"/>
          <p:nvPr/>
        </p:nvSpPr>
        <p:spPr>
          <a:xfrm rot="20074763">
            <a:off x="6896025" y="462769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93" name="Arco 92">
            <a:extLst>
              <a:ext uri="{FF2B5EF4-FFF2-40B4-BE49-F238E27FC236}">
                <a16:creationId xmlns:a16="http://schemas.microsoft.com/office/drawing/2014/main" id="{6BCFCE55-C9D2-920A-08E4-4C1E1B5E37AF}"/>
              </a:ext>
            </a:extLst>
          </p:cNvPr>
          <p:cNvSpPr/>
          <p:nvPr/>
        </p:nvSpPr>
        <p:spPr>
          <a:xfrm rot="19859852">
            <a:off x="8413007" y="4954798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939266E7-094C-5209-64B6-039C9DFEF0E4}"/>
              </a:ext>
            </a:extLst>
          </p:cNvPr>
          <p:cNvSpPr txBox="1"/>
          <p:nvPr/>
        </p:nvSpPr>
        <p:spPr>
          <a:xfrm rot="20074763">
            <a:off x="9036676" y="462526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17643600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8592B-5A7C-140A-CF05-5CB27240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CDFCC-03D6-D11E-0735-225E77F0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3AE90D4-1864-508A-F925-72F94216B092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EAB0386-2809-1CE4-D307-928777D86FBA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14612FC1-A488-7E1F-5076-491B2ED80202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A70E369A-9750-1010-CFE3-BE734EF156F0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220DF002-AAFC-E369-1AC4-139905FB7118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8FDA72F4-CBB6-1237-3590-5F5634B8D42A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B26CEEB6-6674-B354-F151-348A03FD0C4B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" name="Arco 2">
            <a:extLst>
              <a:ext uri="{FF2B5EF4-FFF2-40B4-BE49-F238E27FC236}">
                <a16:creationId xmlns:a16="http://schemas.microsoft.com/office/drawing/2014/main" id="{F7D78020-3730-C5E9-AE85-2B46E2FB34F0}"/>
              </a:ext>
            </a:extLst>
          </p:cNvPr>
          <p:cNvSpPr/>
          <p:nvPr/>
        </p:nvSpPr>
        <p:spPr>
          <a:xfrm rot="5400000">
            <a:off x="10003507" y="3445415"/>
            <a:ext cx="2509552" cy="117085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reccia in su 6">
            <a:extLst>
              <a:ext uri="{FF2B5EF4-FFF2-40B4-BE49-F238E27FC236}">
                <a16:creationId xmlns:a16="http://schemas.microsoft.com/office/drawing/2014/main" id="{3ABE5D47-23EA-4BC5-3B12-B72191190CB8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4A98B5B-450A-C7C8-9B17-85CF46DEDA93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B5E647DD-03F1-C0F0-79AB-5791FADA1F3B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1F12221B-903B-B589-C5C3-58719B16255B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E9DE909E-9C0D-0B81-27A4-5C61FDB1B463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3A9CCE4D-3145-1822-E998-4F1CF74B0EAE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FE2C7B4B-19C1-2C5D-27BF-0F5567513AC5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21A5BE8F-6D29-6908-3E1D-BCA0825EBD2A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3065EC63-25D2-B662-3DA5-531C84D851B8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4E06DCDF-CFF9-F9BE-A354-39E950DD06F9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FAE71BF7-AA06-8786-6FF5-91C24F1DF034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2D1BD831-4C47-8415-D058-771319A7A511}"/>
              </a:ext>
            </a:extLst>
          </p:cNvPr>
          <p:cNvGrpSpPr/>
          <p:nvPr/>
        </p:nvGrpSpPr>
        <p:grpSpPr>
          <a:xfrm>
            <a:off x="7343578" y="4509022"/>
            <a:ext cx="1800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9F90FE4E-E0FA-D3B5-EC0C-7ABD83B91F69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04D7AA8-2E40-880F-F536-7BB07666A681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F98AF981-2CA0-A74B-D457-B83DBAA59FA7}"/>
              </a:ext>
            </a:extLst>
          </p:cNvPr>
          <p:cNvGrpSpPr/>
          <p:nvPr/>
        </p:nvGrpSpPr>
        <p:grpSpPr>
          <a:xfrm>
            <a:off x="9492214" y="4509022"/>
            <a:ext cx="1800000" cy="1746169"/>
            <a:chOff x="6589829" y="2810354"/>
            <a:chExt cx="1692904" cy="1746169"/>
          </a:xfrm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E444B085-013A-6E86-CD40-D83975B8553D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6BC17603-DF52-265D-D352-9889E1822206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A4C8F670-397F-0263-B674-BB881CA3E5FD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6F9D36BD-4858-8D4E-5C3E-B013E2F2FEC7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C6347B1B-CBA8-7B7D-80A0-628E4EB3DE57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754A5FEF-4330-9F62-E916-AA3F3F81D55D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1" name="Arco 90">
            <a:extLst>
              <a:ext uri="{FF2B5EF4-FFF2-40B4-BE49-F238E27FC236}">
                <a16:creationId xmlns:a16="http://schemas.microsoft.com/office/drawing/2014/main" id="{D5791BBB-6E47-E837-4E0A-1851C8AB5F6C}"/>
              </a:ext>
            </a:extLst>
          </p:cNvPr>
          <p:cNvSpPr/>
          <p:nvPr/>
        </p:nvSpPr>
        <p:spPr>
          <a:xfrm rot="19859852">
            <a:off x="6272356" y="4957227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337C3F82-8EA0-9A5D-0FE8-67459FE8B75A}"/>
              </a:ext>
            </a:extLst>
          </p:cNvPr>
          <p:cNvSpPr txBox="1"/>
          <p:nvPr/>
        </p:nvSpPr>
        <p:spPr>
          <a:xfrm rot="20074763">
            <a:off x="6896025" y="462769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93" name="Arco 92">
            <a:extLst>
              <a:ext uri="{FF2B5EF4-FFF2-40B4-BE49-F238E27FC236}">
                <a16:creationId xmlns:a16="http://schemas.microsoft.com/office/drawing/2014/main" id="{B1AFAEBD-BA60-DA2C-2F21-0860A64FBC01}"/>
              </a:ext>
            </a:extLst>
          </p:cNvPr>
          <p:cNvSpPr/>
          <p:nvPr/>
        </p:nvSpPr>
        <p:spPr>
          <a:xfrm rot="19859852">
            <a:off x="8413007" y="4954798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F0CDB88B-5BC0-89EE-3831-E61BE9A63C8B}"/>
              </a:ext>
            </a:extLst>
          </p:cNvPr>
          <p:cNvSpPr txBox="1"/>
          <p:nvPr/>
        </p:nvSpPr>
        <p:spPr>
          <a:xfrm rot="20074763">
            <a:off x="9036676" y="462526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3949354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D1CE1-0D77-D687-D22B-8682558C4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A3FCB-8A53-F245-AF38-2A07F59C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A58FCF-17CC-1D36-F1C5-D81188E881C7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C802972-A683-9F7C-6443-9A0215E8552C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A2030F98-94ED-AA3C-F051-A54450A5550D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17DE17D7-C14B-1FC6-11C4-DF46F1F2FC17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C89A3060-1E87-D9A8-8376-C2C5401986AF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53AF2695-2617-3533-ACD5-FA7B2B1785D3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F4C4AA7D-A4D8-0463-4E10-1CD419CD203E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" name="Arco 2">
            <a:extLst>
              <a:ext uri="{FF2B5EF4-FFF2-40B4-BE49-F238E27FC236}">
                <a16:creationId xmlns:a16="http://schemas.microsoft.com/office/drawing/2014/main" id="{3EBC11D2-621D-433E-2638-0BB6D21DA8C2}"/>
              </a:ext>
            </a:extLst>
          </p:cNvPr>
          <p:cNvSpPr/>
          <p:nvPr/>
        </p:nvSpPr>
        <p:spPr>
          <a:xfrm rot="5400000">
            <a:off x="10003507" y="3445415"/>
            <a:ext cx="2509552" cy="117085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reccia in su 6">
            <a:extLst>
              <a:ext uri="{FF2B5EF4-FFF2-40B4-BE49-F238E27FC236}">
                <a16:creationId xmlns:a16="http://schemas.microsoft.com/office/drawing/2014/main" id="{8FF7F65F-E113-2BEB-BD72-9DCA237434B7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882D465-43C6-AC99-9BCB-CAAB1E6A248A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AD2FCE66-DBA1-011F-C11D-695E3577DDB2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197BF4D8-4913-BC60-CC5B-AC692DC9DC8F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DB3C0BE0-D3BC-F7ED-5453-B66B46CBE834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A40E674A-8D91-D70C-3682-8440F7E52D37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62354AFB-9F82-F8D5-50C3-247B8C3B4E30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40A6F00C-DE17-652C-54E7-CCE335DAC555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860435E3-E092-FFF3-FB0B-CBA95D18E503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E54A67EA-487B-6BC0-6EAB-7656801CE049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8C10806F-D421-FA71-C344-0FC4F991CCA4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EFEEEE74-B3C6-2E67-15C9-49EEB23A77A6}"/>
              </a:ext>
            </a:extLst>
          </p:cNvPr>
          <p:cNvGrpSpPr/>
          <p:nvPr/>
        </p:nvGrpSpPr>
        <p:grpSpPr>
          <a:xfrm>
            <a:off x="7343578" y="4509022"/>
            <a:ext cx="1800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C902730D-5373-6F58-D845-5065A4A1D8DB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5ACC6528-2A8D-9A33-6E04-2FA1B7301067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3415F47A-9BEC-24C7-6486-3D1431749B82}"/>
              </a:ext>
            </a:extLst>
          </p:cNvPr>
          <p:cNvGrpSpPr/>
          <p:nvPr/>
        </p:nvGrpSpPr>
        <p:grpSpPr>
          <a:xfrm>
            <a:off x="9492214" y="4509022"/>
            <a:ext cx="1800000" cy="1746169"/>
            <a:chOff x="6589829" y="2810354"/>
            <a:chExt cx="1692904" cy="1746169"/>
          </a:xfrm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38B6861B-2F81-21BB-59E2-F3C6FAD1527A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08A3C8F6-78E4-0676-66D5-98781AAC7BB9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FC3DDD2E-E61D-2923-6542-3F4E86E2C196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5B7528AC-AF62-B6A0-662B-985CABDF1DAB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6CDD2EF1-38BA-374F-4C14-B1A507642356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51B0E9C0-D905-D055-9C7D-99C316E8EB10}"/>
              </a:ext>
            </a:extLst>
          </p:cNvPr>
          <p:cNvSpPr/>
          <p:nvPr/>
        </p:nvSpPr>
        <p:spPr>
          <a:xfrm rot="10800000">
            <a:off x="8516756" y="558533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DA0725C7-730D-7D88-6F8B-A26147A0DAE5}"/>
              </a:ext>
            </a:extLst>
          </p:cNvPr>
          <p:cNvSpPr txBox="1"/>
          <p:nvPr/>
        </p:nvSpPr>
        <p:spPr>
          <a:xfrm>
            <a:off x="9176812" y="6234491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4E6BD7EA-ACA5-9149-8A17-7C0EC2CDFBD5}"/>
              </a:ext>
            </a:extLst>
          </p:cNvPr>
          <p:cNvCxnSpPr>
            <a:cxnSpLocks/>
          </p:cNvCxnSpPr>
          <p:nvPr/>
        </p:nvCxnSpPr>
        <p:spPr>
          <a:xfrm flipH="1">
            <a:off x="10010825" y="473357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0BC4DE9F-6834-404E-40B0-5FE51BC1032B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1" name="Arco 90">
            <a:extLst>
              <a:ext uri="{FF2B5EF4-FFF2-40B4-BE49-F238E27FC236}">
                <a16:creationId xmlns:a16="http://schemas.microsoft.com/office/drawing/2014/main" id="{20E0E835-7658-5CB1-AFE0-BE9D80E79017}"/>
              </a:ext>
            </a:extLst>
          </p:cNvPr>
          <p:cNvSpPr/>
          <p:nvPr/>
        </p:nvSpPr>
        <p:spPr>
          <a:xfrm rot="19859852">
            <a:off x="6272356" y="4957227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08C07395-4825-FC83-6850-20164E7195CA}"/>
              </a:ext>
            </a:extLst>
          </p:cNvPr>
          <p:cNvSpPr txBox="1"/>
          <p:nvPr/>
        </p:nvSpPr>
        <p:spPr>
          <a:xfrm rot="20074763">
            <a:off x="6896025" y="462769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93" name="Arco 92">
            <a:extLst>
              <a:ext uri="{FF2B5EF4-FFF2-40B4-BE49-F238E27FC236}">
                <a16:creationId xmlns:a16="http://schemas.microsoft.com/office/drawing/2014/main" id="{71A464B8-6DB6-0FAD-A548-5C5554506716}"/>
              </a:ext>
            </a:extLst>
          </p:cNvPr>
          <p:cNvSpPr/>
          <p:nvPr/>
        </p:nvSpPr>
        <p:spPr>
          <a:xfrm rot="19859852">
            <a:off x="8413007" y="4954798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AF1D435F-7CFB-BE61-AABE-1EB85FD6FBC6}"/>
              </a:ext>
            </a:extLst>
          </p:cNvPr>
          <p:cNvSpPr txBox="1"/>
          <p:nvPr/>
        </p:nvSpPr>
        <p:spPr>
          <a:xfrm rot="20074763">
            <a:off x="9036676" y="462526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1835188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2AC9-CF01-F7BB-8412-B45C3F05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30553-E7B4-76BB-6ECD-CD8E59E6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2B47E88-D11C-3B22-1D12-43005BC1E4E7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03DF580-0261-3B8A-6911-C74746B2F438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EDD68842-632C-E952-107E-174C5CDC3BA9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2257D9A4-8655-9A6E-E8CA-8541C4BC1D9C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E8BE8995-BD52-2C6F-2777-B115AF433FE7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89D8AA7-3ED9-EB6D-6E4C-CD2A532FFDE6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50578EE3-D1A8-C3B1-B4CC-C10477900A8D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" name="Arco 2">
            <a:extLst>
              <a:ext uri="{FF2B5EF4-FFF2-40B4-BE49-F238E27FC236}">
                <a16:creationId xmlns:a16="http://schemas.microsoft.com/office/drawing/2014/main" id="{58F03F26-8D80-6FA6-71C5-51AD83B46AC7}"/>
              </a:ext>
            </a:extLst>
          </p:cNvPr>
          <p:cNvSpPr/>
          <p:nvPr/>
        </p:nvSpPr>
        <p:spPr>
          <a:xfrm rot="5400000">
            <a:off x="10003507" y="3445415"/>
            <a:ext cx="2509552" cy="117085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reccia in su 6">
            <a:extLst>
              <a:ext uri="{FF2B5EF4-FFF2-40B4-BE49-F238E27FC236}">
                <a16:creationId xmlns:a16="http://schemas.microsoft.com/office/drawing/2014/main" id="{A1F9DBDF-1ED1-6921-A49E-533189822E2E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72B964A-7A7D-1B9C-8DCE-399AB63E54E2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5F2C7A89-E3C1-67D2-375B-AD52B1C704C3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DE897EAD-524C-D6BC-F52B-AB97E336D669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DB366248-2479-6E37-AEB2-AFF6F78EFA74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A5BC5E0A-7615-7B05-E44A-632B28F829D5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00CCF2FA-19E7-0F03-D83A-91AF034731E4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A035F62D-720B-7A14-1C23-15B012B9169E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57D05ECD-BFBA-617C-3800-03D845B00EB4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AD3178F1-B887-CEA5-EFE2-3B10C2E6FD66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244DE2E1-74C6-EC41-430E-54E1F4B343FE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D3BC08A2-32B2-AF65-7521-8E5436F0B82E}"/>
              </a:ext>
            </a:extLst>
          </p:cNvPr>
          <p:cNvGrpSpPr/>
          <p:nvPr/>
        </p:nvGrpSpPr>
        <p:grpSpPr>
          <a:xfrm>
            <a:off x="7343578" y="4509022"/>
            <a:ext cx="1800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03D25F54-3DAD-D868-2C56-962413AB9524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F109699F-748E-44DD-A234-EA2CA642D3C3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665E3B6F-7332-E9AA-7466-5A792916D6C3}"/>
              </a:ext>
            </a:extLst>
          </p:cNvPr>
          <p:cNvGrpSpPr/>
          <p:nvPr/>
        </p:nvGrpSpPr>
        <p:grpSpPr>
          <a:xfrm>
            <a:off x="9492214" y="4509022"/>
            <a:ext cx="1800000" cy="1746169"/>
            <a:chOff x="6589829" y="2810354"/>
            <a:chExt cx="1692904" cy="1746169"/>
          </a:xfrm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5DD8130C-4A06-638C-1319-942A59D4610F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D4E9BDCC-E27D-AE39-0FAF-A8433227818B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D9AB5C95-76A8-63C9-AFE4-94AC03EFECCD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F1A7416F-57B9-B2AD-B288-B2B04BBDC94A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FBB46C9D-758E-D853-9E3E-06230A7CBDC0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28CA9A0C-7523-04EE-26E3-D9892A907909}"/>
              </a:ext>
            </a:extLst>
          </p:cNvPr>
          <p:cNvSpPr/>
          <p:nvPr/>
        </p:nvSpPr>
        <p:spPr>
          <a:xfrm rot="10800000">
            <a:off x="8516756" y="558533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B72E4427-3092-B443-F712-19B8776CF382}"/>
              </a:ext>
            </a:extLst>
          </p:cNvPr>
          <p:cNvSpPr txBox="1"/>
          <p:nvPr/>
        </p:nvSpPr>
        <p:spPr>
          <a:xfrm>
            <a:off x="9176812" y="6234491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30E2ABF3-FFB2-E204-03EC-562CD6CA479E}"/>
              </a:ext>
            </a:extLst>
          </p:cNvPr>
          <p:cNvSpPr/>
          <p:nvPr/>
        </p:nvSpPr>
        <p:spPr>
          <a:xfrm rot="10800000">
            <a:off x="6343143" y="561747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4EB58CCB-AD5D-FC45-1850-B35CABEC2608}"/>
              </a:ext>
            </a:extLst>
          </p:cNvPr>
          <p:cNvSpPr txBox="1"/>
          <p:nvPr/>
        </p:nvSpPr>
        <p:spPr>
          <a:xfrm>
            <a:off x="6981279" y="626201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631749C0-3E70-71E6-9EA3-E7CDE1D3A9F1}"/>
              </a:ext>
            </a:extLst>
          </p:cNvPr>
          <p:cNvCxnSpPr>
            <a:cxnSpLocks/>
          </p:cNvCxnSpPr>
          <p:nvPr/>
        </p:nvCxnSpPr>
        <p:spPr>
          <a:xfrm flipH="1">
            <a:off x="10010825" y="473357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7E4C83B9-0558-B1C6-5FCC-A36545AC8395}"/>
              </a:ext>
            </a:extLst>
          </p:cNvPr>
          <p:cNvCxnSpPr>
            <a:cxnSpLocks/>
          </p:cNvCxnSpPr>
          <p:nvPr/>
        </p:nvCxnSpPr>
        <p:spPr>
          <a:xfrm flipH="1">
            <a:off x="7812475" y="474735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4DADCAB7-3105-E3D6-BF6C-E25AED02CCC2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1" name="Arco 90">
            <a:extLst>
              <a:ext uri="{FF2B5EF4-FFF2-40B4-BE49-F238E27FC236}">
                <a16:creationId xmlns:a16="http://schemas.microsoft.com/office/drawing/2014/main" id="{6B38CABB-3297-7DAB-FE89-035A5B52E799}"/>
              </a:ext>
            </a:extLst>
          </p:cNvPr>
          <p:cNvSpPr/>
          <p:nvPr/>
        </p:nvSpPr>
        <p:spPr>
          <a:xfrm rot="19859852">
            <a:off x="6272356" y="4957227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4731C16F-90D8-1867-EF9F-DDE4760CDA2E}"/>
              </a:ext>
            </a:extLst>
          </p:cNvPr>
          <p:cNvSpPr txBox="1"/>
          <p:nvPr/>
        </p:nvSpPr>
        <p:spPr>
          <a:xfrm rot="20074763">
            <a:off x="6896025" y="462769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93" name="Arco 92">
            <a:extLst>
              <a:ext uri="{FF2B5EF4-FFF2-40B4-BE49-F238E27FC236}">
                <a16:creationId xmlns:a16="http://schemas.microsoft.com/office/drawing/2014/main" id="{9E1C366F-9E38-543E-6052-4A2F64D9EFA7}"/>
              </a:ext>
            </a:extLst>
          </p:cNvPr>
          <p:cNvSpPr/>
          <p:nvPr/>
        </p:nvSpPr>
        <p:spPr>
          <a:xfrm rot="19859852">
            <a:off x="8413007" y="4954798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989FB93B-D14A-E3CF-568F-E4B014828F6F}"/>
              </a:ext>
            </a:extLst>
          </p:cNvPr>
          <p:cNvSpPr txBox="1"/>
          <p:nvPr/>
        </p:nvSpPr>
        <p:spPr>
          <a:xfrm rot="20074763">
            <a:off x="9036676" y="462526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108334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718B08-85A2-6391-BB1C-14E8252F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it-IT" dirty="0"/>
              <a:t>Scelte contenutistiche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A85B19-8FF6-E34E-124B-951616408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Prerequisiti</a:t>
            </a:r>
          </a:p>
          <a:p>
            <a:endParaRPr lang="it-IT" dirty="0"/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99110" algn="l"/>
              </a:tabLst>
            </a:pPr>
            <a:r>
              <a:rPr lang="it-IT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Conoscenza del linguaggio C (variabili, tipi di dato, funzioni, strutture di controllo).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99110" algn="l"/>
              </a:tabLst>
            </a:pPr>
            <a:r>
              <a:rPr lang="it-IT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Concetti di base sugli algoritmi e la loro progettazione.</a:t>
            </a:r>
          </a:p>
        </p:txBody>
      </p:sp>
      <p:pic>
        <p:nvPicPr>
          <p:cNvPr id="3074" name="Picture 2" descr="Programmazione in C: cosa fare e cosa non fare | Elettronica Open Source">
            <a:extLst>
              <a:ext uri="{FF2B5EF4-FFF2-40B4-BE49-F238E27FC236}">
                <a16:creationId xmlns:a16="http://schemas.microsoft.com/office/drawing/2014/main" id="{56388D2C-9349-BC36-4D23-C07C4D583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r="16087" b="2"/>
          <a:stretch/>
        </p:blipFill>
        <p:spPr bwMode="auto">
          <a:xfrm>
            <a:off x="6985000" y="2501159"/>
            <a:ext cx="4521200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6009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A1159-CCC0-603D-BC46-1A86E9DA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6C7BA-38D6-BF56-C0E8-5C888920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CE2809-2F74-50AB-DFA4-F7EFCD4CDE76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340F7DB-80AC-7AB1-F022-D5C5F418232B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ACD72D41-2CFA-3F90-BAAB-3DE4AABCDA5C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9A9952E4-84FC-0891-0F92-62AB3422B345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34A2E7F6-CD8A-8425-972E-879B87434F71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1F4B203E-5236-4DBC-F187-F89E49E02780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91EE30A6-E425-B657-6DFD-EAAC93EDED48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" name="Arco 2">
            <a:extLst>
              <a:ext uri="{FF2B5EF4-FFF2-40B4-BE49-F238E27FC236}">
                <a16:creationId xmlns:a16="http://schemas.microsoft.com/office/drawing/2014/main" id="{AD39F075-F899-6913-64F6-9CAEE7B9456B}"/>
              </a:ext>
            </a:extLst>
          </p:cNvPr>
          <p:cNvSpPr/>
          <p:nvPr/>
        </p:nvSpPr>
        <p:spPr>
          <a:xfrm rot="5400000">
            <a:off x="10003507" y="3445415"/>
            <a:ext cx="2509552" cy="117085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reccia in su 6">
            <a:extLst>
              <a:ext uri="{FF2B5EF4-FFF2-40B4-BE49-F238E27FC236}">
                <a16:creationId xmlns:a16="http://schemas.microsoft.com/office/drawing/2014/main" id="{A2E51B3E-A40C-DD0D-E127-2810C7EEBFE9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CC5D0B4-EBAC-0F6E-EBD2-61503A0692A0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CA292F15-124C-BF26-9345-47E52D46B286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80AD16C0-1DF5-CB33-4F2A-3A2E0AEE59E3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6A1E61F7-F18B-F2FA-AB7D-F49F297E1FAE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F7B3E63A-0DB1-444F-5DE7-590A4D5EAFC1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2AE5A894-CAC3-4CD3-09DA-28C88953B957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323FD7FF-3947-6B85-F07F-B7DA3F118196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BEA7C711-3B08-9A5D-1954-C7E81879F2A1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F867FC71-90A0-1518-5967-D1C1AF0B5824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66573E02-A819-9AAA-D042-751A923A3E49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64DD867D-809E-021C-F324-A5907A33A32A}"/>
              </a:ext>
            </a:extLst>
          </p:cNvPr>
          <p:cNvGrpSpPr/>
          <p:nvPr/>
        </p:nvGrpSpPr>
        <p:grpSpPr>
          <a:xfrm>
            <a:off x="7343578" y="4509022"/>
            <a:ext cx="1800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E16F2729-81D1-6AB5-37D7-BB1BDCEC4DEF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074EC658-90C7-FD55-C870-AE9ED4D23897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43A16022-B450-99A4-D271-9CCC997762B5}"/>
              </a:ext>
            </a:extLst>
          </p:cNvPr>
          <p:cNvGrpSpPr/>
          <p:nvPr/>
        </p:nvGrpSpPr>
        <p:grpSpPr>
          <a:xfrm>
            <a:off x="9492214" y="4509022"/>
            <a:ext cx="1800000" cy="1746169"/>
            <a:chOff x="6589829" y="2810354"/>
            <a:chExt cx="1692904" cy="1746169"/>
          </a:xfrm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6A81D3C4-A99D-7FB1-CE75-0A86B1DCDF6C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0B9136E5-9F0F-D922-F4A5-92DEA4985F72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F7CA71AA-735C-E87F-F689-6523B860580E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3B12BC1C-3136-2504-6FD4-104F47B53D6C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4A5C9D9-4A28-83C6-EB57-79AFE4FFCF26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7A4AE979-4329-4E60-0B5A-3B3F84278CB9}"/>
              </a:ext>
            </a:extLst>
          </p:cNvPr>
          <p:cNvSpPr/>
          <p:nvPr/>
        </p:nvSpPr>
        <p:spPr>
          <a:xfrm rot="10800000">
            <a:off x="8516756" y="558533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E31B95EE-135C-CEA1-B74B-492ED5156473}"/>
              </a:ext>
            </a:extLst>
          </p:cNvPr>
          <p:cNvSpPr txBox="1"/>
          <p:nvPr/>
        </p:nvSpPr>
        <p:spPr>
          <a:xfrm>
            <a:off x="9176812" y="6234491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F46B3F6A-0C23-D5E0-BC7D-BF183CAA30D0}"/>
              </a:ext>
            </a:extLst>
          </p:cNvPr>
          <p:cNvSpPr/>
          <p:nvPr/>
        </p:nvSpPr>
        <p:spPr>
          <a:xfrm rot="10800000">
            <a:off x="6343143" y="561747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DF35FF29-C965-1BF7-EB28-6890441225BB}"/>
              </a:ext>
            </a:extLst>
          </p:cNvPr>
          <p:cNvSpPr txBox="1"/>
          <p:nvPr/>
        </p:nvSpPr>
        <p:spPr>
          <a:xfrm>
            <a:off x="6981279" y="626201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CA930BC6-FE30-0ACA-40E3-44CFEC0904A2}"/>
              </a:ext>
            </a:extLst>
          </p:cNvPr>
          <p:cNvSpPr/>
          <p:nvPr/>
        </p:nvSpPr>
        <p:spPr>
          <a:xfrm rot="10800000">
            <a:off x="4173608" y="561747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9366F7D1-50CA-70EC-2B60-75AD05AE03A5}"/>
              </a:ext>
            </a:extLst>
          </p:cNvPr>
          <p:cNvSpPr txBox="1"/>
          <p:nvPr/>
        </p:nvSpPr>
        <p:spPr>
          <a:xfrm>
            <a:off x="4827796" y="6272688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7</a:t>
            </a:r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BF2734B6-50D8-9AA7-4318-0BFD032169A1}"/>
              </a:ext>
            </a:extLst>
          </p:cNvPr>
          <p:cNvCxnSpPr>
            <a:cxnSpLocks/>
          </p:cNvCxnSpPr>
          <p:nvPr/>
        </p:nvCxnSpPr>
        <p:spPr>
          <a:xfrm flipH="1">
            <a:off x="10010825" y="473357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66EB14E4-D7A4-F3CE-74E3-6FEC43F01A9F}"/>
              </a:ext>
            </a:extLst>
          </p:cNvPr>
          <p:cNvCxnSpPr>
            <a:cxnSpLocks/>
          </p:cNvCxnSpPr>
          <p:nvPr/>
        </p:nvCxnSpPr>
        <p:spPr>
          <a:xfrm flipH="1">
            <a:off x="7812475" y="474735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DCD8D3DF-CD97-FF84-1F5D-E7D99FB1B91B}"/>
              </a:ext>
            </a:extLst>
          </p:cNvPr>
          <p:cNvCxnSpPr>
            <a:cxnSpLocks/>
          </p:cNvCxnSpPr>
          <p:nvPr/>
        </p:nvCxnSpPr>
        <p:spPr>
          <a:xfrm flipH="1">
            <a:off x="5663465" y="4730629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709469D8-93AE-37EF-DA32-50C59C8C7EED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1" name="Arco 90">
            <a:extLst>
              <a:ext uri="{FF2B5EF4-FFF2-40B4-BE49-F238E27FC236}">
                <a16:creationId xmlns:a16="http://schemas.microsoft.com/office/drawing/2014/main" id="{74AB5F74-E096-D45C-80C3-0B0327939903}"/>
              </a:ext>
            </a:extLst>
          </p:cNvPr>
          <p:cNvSpPr/>
          <p:nvPr/>
        </p:nvSpPr>
        <p:spPr>
          <a:xfrm rot="19859852">
            <a:off x="6272356" y="4957227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B190695C-0115-5790-7634-2C5288844394}"/>
              </a:ext>
            </a:extLst>
          </p:cNvPr>
          <p:cNvSpPr txBox="1"/>
          <p:nvPr/>
        </p:nvSpPr>
        <p:spPr>
          <a:xfrm rot="20074763">
            <a:off x="6896025" y="462769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93" name="Arco 92">
            <a:extLst>
              <a:ext uri="{FF2B5EF4-FFF2-40B4-BE49-F238E27FC236}">
                <a16:creationId xmlns:a16="http://schemas.microsoft.com/office/drawing/2014/main" id="{2DDFF588-CBA5-1E83-2011-06299D1646B3}"/>
              </a:ext>
            </a:extLst>
          </p:cNvPr>
          <p:cNvSpPr/>
          <p:nvPr/>
        </p:nvSpPr>
        <p:spPr>
          <a:xfrm rot="19859852">
            <a:off x="8413007" y="4954798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6F4BDEB1-7ADB-9028-FD4F-A69D9D1AE7BF}"/>
              </a:ext>
            </a:extLst>
          </p:cNvPr>
          <p:cNvSpPr txBox="1"/>
          <p:nvPr/>
        </p:nvSpPr>
        <p:spPr>
          <a:xfrm rot="20074763">
            <a:off x="9036676" y="462526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3374055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BC4AA-D361-56CB-1C40-D431EEC70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938891-6813-E59A-C999-E52C6318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FB93AB-AFD2-77EE-9E20-B511F745CC18}"/>
              </a:ext>
            </a:extLst>
          </p:cNvPr>
          <p:cNvSpPr txBox="1"/>
          <p:nvPr/>
        </p:nvSpPr>
        <p:spPr>
          <a:xfrm>
            <a:off x="859277" y="3988529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9273C7F8-4800-A1F9-67F1-ADED37CA42D4}"/>
              </a:ext>
            </a:extLst>
          </p:cNvPr>
          <p:cNvSpPr txBox="1"/>
          <p:nvPr/>
        </p:nvSpPr>
        <p:spPr>
          <a:xfrm>
            <a:off x="690409" y="2352946"/>
            <a:ext cx="5463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Ora osserviamo un esempio leggermente diverso, con il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f(n) = f(n-1)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E64823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+ 2</a:t>
            </a:r>
            <a:endParaRPr kumimoji="0" lang="it-IT" sz="2000" b="1" i="0" u="sng" strike="noStrike" kern="1200" cap="none" spc="0" normalizeH="0" baseline="0" noProof="0" dirty="0">
              <a:ln>
                <a:noFill/>
              </a:ln>
              <a:solidFill>
                <a:srgbClr val="E64823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387D57A-8776-D82C-3056-009E024FD126}"/>
              </a:ext>
            </a:extLst>
          </p:cNvPr>
          <p:cNvGrpSpPr/>
          <p:nvPr/>
        </p:nvGrpSpPr>
        <p:grpSpPr>
          <a:xfrm>
            <a:off x="6408705" y="2234203"/>
            <a:ext cx="5421311" cy="1754326"/>
            <a:chOff x="6292655" y="1093943"/>
            <a:chExt cx="5421311" cy="1754326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7E52E479-EBEB-CAEC-1DBA-41F228472672}"/>
                </a:ext>
              </a:extLst>
            </p:cNvPr>
            <p:cNvSpPr txBox="1"/>
            <p:nvPr/>
          </p:nvSpPr>
          <p:spPr>
            <a:xfrm>
              <a:off x="6292655" y="1093943"/>
              <a:ext cx="3322988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3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f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4823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+2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EBFBEDAB-E182-B080-1819-7A7AA788809A}"/>
                </a:ext>
              </a:extLst>
            </p:cNvPr>
            <p:cNvSpPr txBox="1"/>
            <p:nvPr/>
          </p:nvSpPr>
          <p:spPr>
            <a:xfrm>
              <a:off x="9657963" y="1435750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6A129A7C-9E4D-8189-0E9A-4CF6F9E9B797}"/>
                </a:ext>
              </a:extLst>
            </p:cNvPr>
            <p:cNvSpPr txBox="1"/>
            <p:nvPr/>
          </p:nvSpPr>
          <p:spPr>
            <a:xfrm>
              <a:off x="9657963" y="2172866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Parentesi graffa chiusa 58">
              <a:extLst>
                <a:ext uri="{FF2B5EF4-FFF2-40B4-BE49-F238E27FC236}">
                  <a16:creationId xmlns:a16="http://schemas.microsoft.com/office/drawing/2014/main" id="{0D2C2CAF-7249-5118-8B06-E95673174662}"/>
                </a:ext>
              </a:extLst>
            </p:cNvPr>
            <p:cNvSpPr/>
            <p:nvPr/>
          </p:nvSpPr>
          <p:spPr>
            <a:xfrm>
              <a:off x="9376164" y="1320663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3" name="Arco 2">
            <a:extLst>
              <a:ext uri="{FF2B5EF4-FFF2-40B4-BE49-F238E27FC236}">
                <a16:creationId xmlns:a16="http://schemas.microsoft.com/office/drawing/2014/main" id="{1D60FB77-5F22-9BD9-6FC1-B873650C0E35}"/>
              </a:ext>
            </a:extLst>
          </p:cNvPr>
          <p:cNvSpPr/>
          <p:nvPr/>
        </p:nvSpPr>
        <p:spPr>
          <a:xfrm rot="5400000">
            <a:off x="10003507" y="3445415"/>
            <a:ext cx="2509552" cy="1170852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Freccia in su 6">
            <a:extLst>
              <a:ext uri="{FF2B5EF4-FFF2-40B4-BE49-F238E27FC236}">
                <a16:creationId xmlns:a16="http://schemas.microsoft.com/office/drawing/2014/main" id="{A5A3F946-932B-8544-221C-BCE4F03980DF}"/>
              </a:ext>
            </a:extLst>
          </p:cNvPr>
          <p:cNvSpPr/>
          <p:nvPr/>
        </p:nvSpPr>
        <p:spPr>
          <a:xfrm rot="20217763">
            <a:off x="4233308" y="358956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5028B9B-DCFA-720C-0142-7292A053865B}"/>
              </a:ext>
            </a:extLst>
          </p:cNvPr>
          <p:cNvGrpSpPr/>
          <p:nvPr/>
        </p:nvGrpSpPr>
        <p:grpSpPr>
          <a:xfrm>
            <a:off x="783689" y="4506727"/>
            <a:ext cx="1554051" cy="1750041"/>
            <a:chOff x="774212" y="2793749"/>
            <a:chExt cx="1348837" cy="1750041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2227FA58-2F8B-DFCD-B8F1-A2DAD75EBA0E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a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 = 9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5163647-C558-9C95-A84D-495BC8C41B53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B1FF0120-F4A5-8168-4E26-4C1699F51234}"/>
              </a:ext>
            </a:extLst>
          </p:cNvPr>
          <p:cNvGrpSpPr/>
          <p:nvPr/>
        </p:nvGrpSpPr>
        <p:grpSpPr>
          <a:xfrm>
            <a:off x="3042955" y="4505574"/>
            <a:ext cx="1800000" cy="1751194"/>
            <a:chOff x="2486573" y="2804136"/>
            <a:chExt cx="1692000" cy="175119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ADEACA39-5408-3220-02B4-E59FDF8092C6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f(2)+2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D6C5F41C-9404-903C-6143-B074DA7EE682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C022B4E6-A277-1B19-2DBB-A475ABC62DDC}"/>
              </a:ext>
            </a:extLst>
          </p:cNvPr>
          <p:cNvSpPr/>
          <p:nvPr/>
        </p:nvSpPr>
        <p:spPr>
          <a:xfrm rot="20014766">
            <a:off x="1518170" y="4984603"/>
            <a:ext cx="2348453" cy="557230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43B0C16D-FC1C-1DDD-B30D-53E1C7C0945A}"/>
              </a:ext>
            </a:extLst>
          </p:cNvPr>
          <p:cNvGrpSpPr/>
          <p:nvPr/>
        </p:nvGrpSpPr>
        <p:grpSpPr>
          <a:xfrm>
            <a:off x="5187982" y="4505574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18D399A7-4978-E008-36C0-7627C6F32D56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f(1)+2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20621933-A2FA-71BF-F092-BD448E70027C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f(2)</a:t>
              </a: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CB34615E-DEBF-E906-D480-77B9A027148A}"/>
              </a:ext>
            </a:extLst>
          </p:cNvPr>
          <p:cNvGrpSpPr/>
          <p:nvPr/>
        </p:nvGrpSpPr>
        <p:grpSpPr>
          <a:xfrm>
            <a:off x="7343578" y="4509022"/>
            <a:ext cx="1800000" cy="1746169"/>
            <a:chOff x="6589829" y="2810354"/>
            <a:chExt cx="1692904" cy="1746169"/>
          </a:xfrm>
        </p:grpSpPr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B2A6F200-3652-D297-4129-ED5910DFFABB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f(0)+2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DBE39630-1BDC-43BF-021D-45549ABF19BF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f(1)</a:t>
              </a:r>
            </a:p>
          </p:txBody>
        </p:sp>
      </p:grp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DDF95449-F755-2036-A628-EA450BD26D3B}"/>
              </a:ext>
            </a:extLst>
          </p:cNvPr>
          <p:cNvGrpSpPr/>
          <p:nvPr/>
        </p:nvGrpSpPr>
        <p:grpSpPr>
          <a:xfrm>
            <a:off x="9492214" y="4509022"/>
            <a:ext cx="1800000" cy="1746169"/>
            <a:chOff x="6589829" y="2810354"/>
            <a:chExt cx="1692904" cy="1746169"/>
          </a:xfrm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82C82943-6B27-D6AD-800E-97F7C444E439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3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51DA239A-E22B-92DD-A605-18EC56D98A18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f(0)</a:t>
              </a:r>
            </a:p>
          </p:txBody>
        </p:sp>
      </p:grpSp>
      <p:sp>
        <p:nvSpPr>
          <p:cNvPr id="71" name="Arco 70">
            <a:extLst>
              <a:ext uri="{FF2B5EF4-FFF2-40B4-BE49-F238E27FC236}">
                <a16:creationId xmlns:a16="http://schemas.microsoft.com/office/drawing/2014/main" id="{05D56813-EFED-675F-0708-78CBC65E93E4}"/>
              </a:ext>
            </a:extLst>
          </p:cNvPr>
          <p:cNvSpPr/>
          <p:nvPr/>
        </p:nvSpPr>
        <p:spPr>
          <a:xfrm rot="19859852">
            <a:off x="4140274" y="4934829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627E4A0-7A8A-3A0C-3DD8-6774E9337823}"/>
              </a:ext>
            </a:extLst>
          </p:cNvPr>
          <p:cNvSpPr txBox="1"/>
          <p:nvPr/>
        </p:nvSpPr>
        <p:spPr>
          <a:xfrm rot="20287434">
            <a:off x="2407157" y="4632018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3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48E5DD3F-6B91-979F-B7EA-CFB5F4C0D2DF}"/>
              </a:ext>
            </a:extLst>
          </p:cNvPr>
          <p:cNvSpPr txBox="1"/>
          <p:nvPr/>
        </p:nvSpPr>
        <p:spPr>
          <a:xfrm rot="20074763">
            <a:off x="4763943" y="4605292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2</a:t>
            </a:r>
          </a:p>
        </p:txBody>
      </p:sp>
      <p:sp>
        <p:nvSpPr>
          <p:cNvPr id="78" name="Arco 77">
            <a:extLst>
              <a:ext uri="{FF2B5EF4-FFF2-40B4-BE49-F238E27FC236}">
                <a16:creationId xmlns:a16="http://schemas.microsoft.com/office/drawing/2014/main" id="{2D7059C2-A38C-68C4-D5E5-D6506D5F97EC}"/>
              </a:ext>
            </a:extLst>
          </p:cNvPr>
          <p:cNvSpPr/>
          <p:nvPr/>
        </p:nvSpPr>
        <p:spPr>
          <a:xfrm rot="10800000">
            <a:off x="8516756" y="558533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172832D9-2666-65AD-598E-5C29D351FDE2}"/>
              </a:ext>
            </a:extLst>
          </p:cNvPr>
          <p:cNvSpPr txBox="1"/>
          <p:nvPr/>
        </p:nvSpPr>
        <p:spPr>
          <a:xfrm>
            <a:off x="9176812" y="6234491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3</a:t>
            </a:r>
          </a:p>
        </p:txBody>
      </p:sp>
      <p:sp>
        <p:nvSpPr>
          <p:cNvPr id="80" name="Arco 79">
            <a:extLst>
              <a:ext uri="{FF2B5EF4-FFF2-40B4-BE49-F238E27FC236}">
                <a16:creationId xmlns:a16="http://schemas.microsoft.com/office/drawing/2014/main" id="{319B539F-6B70-CD7E-E96D-8B448649AE2D}"/>
              </a:ext>
            </a:extLst>
          </p:cNvPr>
          <p:cNvSpPr/>
          <p:nvPr/>
        </p:nvSpPr>
        <p:spPr>
          <a:xfrm rot="10800000">
            <a:off x="6343143" y="5617471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83747FF7-AB09-54C9-AE36-FD861EE037C3}"/>
              </a:ext>
            </a:extLst>
          </p:cNvPr>
          <p:cNvSpPr txBox="1"/>
          <p:nvPr/>
        </p:nvSpPr>
        <p:spPr>
          <a:xfrm>
            <a:off x="6981279" y="626201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5</a:t>
            </a:r>
          </a:p>
        </p:txBody>
      </p:sp>
      <p:sp>
        <p:nvSpPr>
          <p:cNvPr id="82" name="Arco 81">
            <a:extLst>
              <a:ext uri="{FF2B5EF4-FFF2-40B4-BE49-F238E27FC236}">
                <a16:creationId xmlns:a16="http://schemas.microsoft.com/office/drawing/2014/main" id="{4D5E0172-E13C-5DFC-2696-AD9DB7396BAB}"/>
              </a:ext>
            </a:extLst>
          </p:cNvPr>
          <p:cNvSpPr/>
          <p:nvPr/>
        </p:nvSpPr>
        <p:spPr>
          <a:xfrm rot="10800000">
            <a:off x="4173608" y="5617472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C257D68C-F1F1-8748-86B9-9F92FC257E2A}"/>
              </a:ext>
            </a:extLst>
          </p:cNvPr>
          <p:cNvSpPr txBox="1"/>
          <p:nvPr/>
        </p:nvSpPr>
        <p:spPr>
          <a:xfrm>
            <a:off x="4827796" y="6272688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7</a:t>
            </a:r>
          </a:p>
        </p:txBody>
      </p:sp>
      <p:sp>
        <p:nvSpPr>
          <p:cNvPr id="84" name="Arco 83">
            <a:extLst>
              <a:ext uri="{FF2B5EF4-FFF2-40B4-BE49-F238E27FC236}">
                <a16:creationId xmlns:a16="http://schemas.microsoft.com/office/drawing/2014/main" id="{FB4321AE-0F8E-90A6-D548-288609529067}"/>
              </a:ext>
            </a:extLst>
          </p:cNvPr>
          <p:cNvSpPr/>
          <p:nvPr/>
        </p:nvSpPr>
        <p:spPr>
          <a:xfrm rot="10800000">
            <a:off x="2100746" y="5585356"/>
            <a:ext cx="1123472" cy="933934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543FD696-1B89-AC20-8ACF-4B69AFF43622}"/>
              </a:ext>
            </a:extLst>
          </p:cNvPr>
          <p:cNvSpPr txBox="1"/>
          <p:nvPr/>
        </p:nvSpPr>
        <p:spPr>
          <a:xfrm>
            <a:off x="2330007" y="6197237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9</a:t>
            </a:r>
          </a:p>
        </p:txBody>
      </p: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DD1C6142-3173-C008-3B5D-1E882513BB25}"/>
              </a:ext>
            </a:extLst>
          </p:cNvPr>
          <p:cNvCxnSpPr>
            <a:cxnSpLocks/>
          </p:cNvCxnSpPr>
          <p:nvPr/>
        </p:nvCxnSpPr>
        <p:spPr>
          <a:xfrm flipH="1">
            <a:off x="10010825" y="473357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E446AD38-2DE2-B4D6-E262-6280299F93C8}"/>
              </a:ext>
            </a:extLst>
          </p:cNvPr>
          <p:cNvCxnSpPr>
            <a:cxnSpLocks/>
          </p:cNvCxnSpPr>
          <p:nvPr/>
        </p:nvCxnSpPr>
        <p:spPr>
          <a:xfrm flipH="1">
            <a:off x="7812475" y="474735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6E978816-D249-7C7A-A48B-90428263408E}"/>
              </a:ext>
            </a:extLst>
          </p:cNvPr>
          <p:cNvCxnSpPr>
            <a:cxnSpLocks/>
          </p:cNvCxnSpPr>
          <p:nvPr/>
        </p:nvCxnSpPr>
        <p:spPr>
          <a:xfrm flipH="1">
            <a:off x="5663465" y="4730629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E5F4DF33-01E6-9834-FD64-4E336B507B3F}"/>
              </a:ext>
            </a:extLst>
          </p:cNvPr>
          <p:cNvCxnSpPr>
            <a:cxnSpLocks/>
          </p:cNvCxnSpPr>
          <p:nvPr/>
        </p:nvCxnSpPr>
        <p:spPr>
          <a:xfrm flipH="1">
            <a:off x="3527201" y="4725770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Freccia in su 89">
            <a:extLst>
              <a:ext uri="{FF2B5EF4-FFF2-40B4-BE49-F238E27FC236}">
                <a16:creationId xmlns:a16="http://schemas.microsoft.com/office/drawing/2014/main" id="{0B9F7859-9D46-EB1F-EFD7-49497527BFBD}"/>
              </a:ext>
            </a:extLst>
          </p:cNvPr>
          <p:cNvSpPr/>
          <p:nvPr/>
        </p:nvSpPr>
        <p:spPr>
          <a:xfrm rot="20217763">
            <a:off x="9313191" y="3631735"/>
            <a:ext cx="336884" cy="48578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1" name="Arco 90">
            <a:extLst>
              <a:ext uri="{FF2B5EF4-FFF2-40B4-BE49-F238E27FC236}">
                <a16:creationId xmlns:a16="http://schemas.microsoft.com/office/drawing/2014/main" id="{BB8E3D15-991C-3DA7-F186-F7170A87DC51}"/>
              </a:ext>
            </a:extLst>
          </p:cNvPr>
          <p:cNvSpPr/>
          <p:nvPr/>
        </p:nvSpPr>
        <p:spPr>
          <a:xfrm rot="19859852">
            <a:off x="6272356" y="4957227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D984C4F5-C764-128C-BACC-85403A378929}"/>
              </a:ext>
            </a:extLst>
          </p:cNvPr>
          <p:cNvSpPr txBox="1"/>
          <p:nvPr/>
        </p:nvSpPr>
        <p:spPr>
          <a:xfrm rot="20074763">
            <a:off x="6896025" y="4627690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1</a:t>
            </a:r>
          </a:p>
        </p:txBody>
      </p:sp>
      <p:sp>
        <p:nvSpPr>
          <p:cNvPr id="93" name="Arco 92">
            <a:extLst>
              <a:ext uri="{FF2B5EF4-FFF2-40B4-BE49-F238E27FC236}">
                <a16:creationId xmlns:a16="http://schemas.microsoft.com/office/drawing/2014/main" id="{177FFDE1-DB4E-303A-E1A6-3AAEA79D79ED}"/>
              </a:ext>
            </a:extLst>
          </p:cNvPr>
          <p:cNvSpPr/>
          <p:nvPr/>
        </p:nvSpPr>
        <p:spPr>
          <a:xfrm rot="19859852">
            <a:off x="8413007" y="4954798"/>
            <a:ext cx="1887995" cy="65677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A9C8B56B-3C9D-F81B-A572-0217933518CC}"/>
              </a:ext>
            </a:extLst>
          </p:cNvPr>
          <p:cNvSpPr txBox="1"/>
          <p:nvPr/>
        </p:nvSpPr>
        <p:spPr>
          <a:xfrm rot="20074763">
            <a:off x="9036676" y="4625261"/>
            <a:ext cx="7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 = 0</a:t>
            </a:r>
          </a:p>
        </p:txBody>
      </p:sp>
    </p:spTree>
    <p:extLst>
      <p:ext uri="{BB962C8B-B14F-4D97-AF65-F5344CB8AC3E}">
        <p14:creationId xmlns:p14="http://schemas.microsoft.com/office/powerpoint/2010/main" val="3914189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0801F-5198-46EB-23BB-68E7B5779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923" y="2511188"/>
            <a:ext cx="11120154" cy="390507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it-IT" sz="18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Definizione di Ricorsione:</a:t>
            </a:r>
          </a:p>
          <a:p>
            <a:pPr marL="0" lvl="0" indent="0" algn="ctr">
              <a:spcAft>
                <a:spcPts val="600"/>
              </a:spcAft>
              <a:buSzPts val="1000"/>
              <a:buNone/>
              <a:tabLst>
                <a:tab pos="457200" algn="l"/>
              </a:tabLst>
            </a:pPr>
            <a:r>
              <a:rPr lang="it-IT" sz="2000" i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«Una </a:t>
            </a:r>
            <a:r>
              <a:rPr lang="it-IT" sz="2000" i="1" u="sng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funzione che chiama se stessa</a:t>
            </a:r>
            <a:r>
              <a:rPr lang="it-IT" sz="2000" i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 per risolvere un problema."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it-IT" sz="18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Caso Base e Caso Ricorsivo: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Caso Base: Condizione che </a:t>
            </a:r>
            <a:r>
              <a:rPr lang="it-IT" sz="1800" u="sng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termina la ricorsione</a:t>
            </a:r>
            <a:r>
              <a:rPr lang="it-IT" sz="1800" dirty="0">
                <a:ea typeface="Arial" panose="020B0604020202020204" pitchFamily="34" charset="0"/>
                <a:cs typeface="Calibri" panose="020F0502020204030204" pitchFamily="34" charset="0"/>
              </a:rPr>
              <a:t>, e</a:t>
            </a: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vitando il loop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Caso Ricorsivo: La parte della funzione che richiama se stessa.</a:t>
            </a:r>
          </a:p>
          <a:p>
            <a:pPr marL="0" indent="0">
              <a:spcBef>
                <a:spcPts val="1800"/>
              </a:spcBef>
              <a:spcAft>
                <a:spcPts val="600"/>
              </a:spcAft>
              <a:buNone/>
            </a:pPr>
            <a:r>
              <a:rPr lang="it-IT" sz="1800" b="1" dirty="0">
                <a:cs typeface="Calibri" panose="020F0502020204030204" pitchFamily="34" charset="0"/>
              </a:rPr>
              <a:t>Esempio: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Passo base: F(0) = 3</a:t>
            </a:r>
          </a:p>
          <a:p>
            <a:pPr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it-IT" sz="1800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Passo ricorsivo: F(n) = F(n-1) + 2</a:t>
            </a:r>
            <a:endParaRPr lang="it-IT" sz="1800" baseline="30000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lgoritmo ricorsivo - Wikipedia">
            <a:extLst>
              <a:ext uri="{FF2B5EF4-FFF2-40B4-BE49-F238E27FC236}">
                <a16:creationId xmlns:a16="http://schemas.microsoft.com/office/drawing/2014/main" id="{A2A6D72E-C2D9-B2D2-1A44-463D4D876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807" y="3118981"/>
            <a:ext cx="1806270" cy="15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9CDF53AE-E7DA-E156-EBB0-E3FB71FF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6C48729-D080-56B5-5310-45A04A5F5315}"/>
              </a:ext>
            </a:extLst>
          </p:cNvPr>
          <p:cNvSpPr/>
          <p:nvPr/>
        </p:nvSpPr>
        <p:spPr>
          <a:xfrm>
            <a:off x="1703031" y="1517943"/>
            <a:ext cx="660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Ricapitolando…</a:t>
            </a:r>
          </a:p>
        </p:txBody>
      </p:sp>
      <p:pic>
        <p:nvPicPr>
          <p:cNvPr id="2050" name="Picture 2" descr="10 Things We Can All Learn From Psychology">
            <a:extLst>
              <a:ext uri="{FF2B5EF4-FFF2-40B4-BE49-F238E27FC236}">
                <a16:creationId xmlns:a16="http://schemas.microsoft.com/office/drawing/2014/main" id="{4CFD3E8F-0CD3-673E-8D5A-BB4DFA98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8"/>
          <a:stretch/>
        </p:blipFill>
        <p:spPr bwMode="auto">
          <a:xfrm>
            <a:off x="8417624" y="4171594"/>
            <a:ext cx="2335318" cy="22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13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EB8636-0B6B-0AB5-441A-6E4D4EC1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00B791-73DE-9AA9-BDF0-82557EFFA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922" y="2320118"/>
            <a:ext cx="11225155" cy="95373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it-IT" sz="2000" b="1" dirty="0">
                <a:ea typeface="Arial" panose="020B0604020202020204" pitchFamily="34" charset="0"/>
                <a:cs typeface="Calibri" panose="020F0502020204030204" pitchFamily="34" charset="0"/>
              </a:rPr>
              <a:t>I</a:t>
            </a:r>
            <a:r>
              <a:rPr lang="it-IT" sz="20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n quali casi può essere utile la ricorsione? </a:t>
            </a:r>
          </a:p>
          <a:p>
            <a:pPr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it-IT" sz="2000" b="1" dirty="0">
                <a:ea typeface="Arial" panose="020B0604020202020204" pitchFamily="34" charset="0"/>
                <a:cs typeface="Calibri" panose="020F0502020204030204" pitchFamily="34" charset="0"/>
              </a:rPr>
              <a:t>Abbiamo delle definizioni ricorsive in matematica?</a:t>
            </a:r>
            <a:endParaRPr lang="it-IT" sz="2000" b="1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it-IT" sz="2000" b="1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600"/>
              </a:spcAft>
              <a:buNone/>
            </a:pPr>
            <a:endParaRPr lang="it-IT" sz="2000" b="1" dirty="0">
              <a:cs typeface="Calibri" panose="020F050202020403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600"/>
              </a:spcAft>
              <a:buNone/>
            </a:pPr>
            <a:endParaRPr lang="it-IT" sz="2000" b="1" dirty="0">
              <a:cs typeface="Calibri" panose="020F0502020204030204" pitchFamily="34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1407480-B98E-E75E-00C1-D77D060A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FB85BC5-BD39-53E4-1CF6-61B165BED05D}"/>
              </a:ext>
            </a:extLst>
          </p:cNvPr>
          <p:cNvSpPr/>
          <p:nvPr/>
        </p:nvSpPr>
        <p:spPr>
          <a:xfrm>
            <a:off x="1703031" y="1517943"/>
            <a:ext cx="660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Domande-stimolo</a:t>
            </a:r>
          </a:p>
        </p:txBody>
      </p:sp>
      <p:pic>
        <p:nvPicPr>
          <p:cNvPr id="1028" name="Picture 4" descr="Le proprietà delle potenze e le operazioni con esse - Mauitaui e la  matematica">
            <a:extLst>
              <a:ext uri="{FF2B5EF4-FFF2-40B4-BE49-F238E27FC236}">
                <a16:creationId xmlns:a16="http://schemas.microsoft.com/office/drawing/2014/main" id="{05065DE4-17B3-DAF5-1B44-55F8FD609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31" y="3367071"/>
            <a:ext cx="5468487" cy="12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2C3D58-7EC6-8479-6036-C8E9F20F7382}"/>
              </a:ext>
            </a:extLst>
          </p:cNvPr>
          <p:cNvSpPr txBox="1"/>
          <p:nvPr/>
        </p:nvSpPr>
        <p:spPr>
          <a:xfrm>
            <a:off x="8125701" y="5410561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0F62992E-0F66-C8D2-9F91-07B36C21A8C8}"/>
              </a:ext>
            </a:extLst>
          </p:cNvPr>
          <p:cNvGrpSpPr/>
          <p:nvPr/>
        </p:nvGrpSpPr>
        <p:grpSpPr>
          <a:xfrm>
            <a:off x="3775319" y="4149804"/>
            <a:ext cx="2034531" cy="638611"/>
            <a:chOff x="3775319" y="4149804"/>
            <a:chExt cx="2034531" cy="638611"/>
          </a:xfrm>
        </p:grpSpPr>
        <p:sp>
          <p:nvSpPr>
            <p:cNvPr id="10" name="Parentesi graffa aperta 9">
              <a:extLst>
                <a:ext uri="{FF2B5EF4-FFF2-40B4-BE49-F238E27FC236}">
                  <a16:creationId xmlns:a16="http://schemas.microsoft.com/office/drawing/2014/main" id="{228127A2-085B-A631-1F4E-324F5BCB2EEB}"/>
                </a:ext>
              </a:extLst>
            </p:cNvPr>
            <p:cNvSpPr/>
            <p:nvPr/>
          </p:nvSpPr>
          <p:spPr>
            <a:xfrm rot="16200000">
              <a:off x="3809723" y="4115400"/>
              <a:ext cx="245659" cy="314467"/>
            </a:xfrm>
            <a:prstGeom prst="leftBrace">
              <a:avLst>
                <a:gd name="adj1" fmla="val 27359"/>
                <a:gd name="adj2" fmla="val 5000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" name="Parentesi graffa aperta 10">
              <a:extLst>
                <a:ext uri="{FF2B5EF4-FFF2-40B4-BE49-F238E27FC236}">
                  <a16:creationId xmlns:a16="http://schemas.microsoft.com/office/drawing/2014/main" id="{470A9735-7A02-735D-90C9-9D61953AA32E}"/>
                </a:ext>
              </a:extLst>
            </p:cNvPr>
            <p:cNvSpPr/>
            <p:nvPr/>
          </p:nvSpPr>
          <p:spPr>
            <a:xfrm rot="16200000">
              <a:off x="4667539" y="3754411"/>
              <a:ext cx="245658" cy="1091815"/>
            </a:xfrm>
            <a:prstGeom prst="leftBrace">
              <a:avLst>
                <a:gd name="adj1" fmla="val 52174"/>
                <a:gd name="adj2" fmla="val 50000"/>
              </a:avLst>
            </a:prstGeom>
            <a:ln w="28575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9C28E7A-FDD0-E028-9931-3D9CCC7F513A}"/>
                </a:ext>
              </a:extLst>
            </p:cNvPr>
            <p:cNvSpPr txBox="1"/>
            <p:nvPr/>
          </p:nvSpPr>
          <p:spPr>
            <a:xfrm>
              <a:off x="3775319" y="4388305"/>
              <a:ext cx="2034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rPr>
                <a:t>3 · 3</a:t>
              </a:r>
              <a:r>
                <a:rPr kumimoji="0" lang="it-IT" sz="20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rPr>
                <a:t>3</a:t>
              </a:r>
              <a:r>
                <a: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 panose="020B0604020104020204" pitchFamily="34" charset="0"/>
                  <a:ea typeface="+mn-ea"/>
                  <a:cs typeface="+mn-cs"/>
                </a:rPr>
                <a:t> (3 volte 3)</a:t>
              </a: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F4DD07-9285-7552-AFD3-C74DA570555F}"/>
              </a:ext>
            </a:extLst>
          </p:cNvPr>
          <p:cNvSpPr txBox="1"/>
          <p:nvPr/>
        </p:nvSpPr>
        <p:spPr>
          <a:xfrm>
            <a:off x="420369" y="4865627"/>
            <a:ext cx="7338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Quindi, più in generale   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  <a:b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= b*b*b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e-2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b*b*b*b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e-3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b*b*b*b*b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e-4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…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3F0B77-ADF0-7AFE-7789-B69C708894C3}"/>
              </a:ext>
            </a:extLst>
          </p:cNvPr>
          <p:cNvSpPr txBox="1"/>
          <p:nvPr/>
        </p:nvSpPr>
        <p:spPr>
          <a:xfrm>
            <a:off x="396882" y="5651277"/>
            <a:ext cx="7338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Qual è il «caso limite», in cui occorre  </a:t>
            </a:r>
            <a:r>
              <a: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9963B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fermarsi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?</a:t>
            </a:r>
            <a:endParaRPr kumimoji="0" lang="it-IT" sz="20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AB480C7-A962-557F-B5DD-EDB72DDB6F20}"/>
              </a:ext>
            </a:extLst>
          </p:cNvPr>
          <p:cNvSpPr txBox="1"/>
          <p:nvPr/>
        </p:nvSpPr>
        <p:spPr>
          <a:xfrm>
            <a:off x="396882" y="6014922"/>
            <a:ext cx="6093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Quando l’esponente è 0, perché b</a:t>
            </a:r>
            <a:r>
              <a:rPr kumimoji="0" lang="it-IT" sz="2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41BA2A8C-C945-B4B8-AF3F-C0D8AFCAA18A}"/>
              </a:ext>
            </a:extLst>
          </p:cNvPr>
          <p:cNvSpPr/>
          <p:nvPr/>
        </p:nvSpPr>
        <p:spPr>
          <a:xfrm>
            <a:off x="7442290" y="5315065"/>
            <a:ext cx="586853" cy="119126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194" name="Picture 2" descr="Young Woman Thinking Images - Free Download on Freepik">
            <a:extLst>
              <a:ext uri="{FF2B5EF4-FFF2-40B4-BE49-F238E27FC236}">
                <a16:creationId xmlns:a16="http://schemas.microsoft.com/office/drawing/2014/main" id="{022D58F2-E2A7-4DAE-A61D-F834DC43A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724" y="2276957"/>
            <a:ext cx="4213353" cy="281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3" grpId="0"/>
      <p:bldP spid="14" grpId="0"/>
      <p:bldP spid="16" grpId="0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92721-0148-E432-B2BE-9A845C7E8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Young Woman Thinking Images - Free Download on Freepik">
            <a:extLst>
              <a:ext uri="{FF2B5EF4-FFF2-40B4-BE49-F238E27FC236}">
                <a16:creationId xmlns:a16="http://schemas.microsoft.com/office/drawing/2014/main" id="{A5AEB80E-485C-0514-2AEE-DA0AE321A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724" y="2276957"/>
            <a:ext cx="4213353" cy="281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F6CA49-8111-B6E3-BBF0-7C5C7FD0C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922" y="2320118"/>
            <a:ext cx="11225155" cy="95373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it-IT" sz="2000" b="1" dirty="0">
                <a:ea typeface="Arial" panose="020B0604020202020204" pitchFamily="34" charset="0"/>
                <a:cs typeface="Calibri" panose="020F0502020204030204" pitchFamily="34" charset="0"/>
              </a:rPr>
              <a:t>I</a:t>
            </a:r>
            <a:r>
              <a:rPr lang="it-IT" sz="2000" b="1" dirty="0">
                <a:effectLst/>
                <a:ea typeface="Arial" panose="020B0604020202020204" pitchFamily="34" charset="0"/>
                <a:cs typeface="Calibri" panose="020F0502020204030204" pitchFamily="34" charset="0"/>
              </a:rPr>
              <a:t>n quali casi può essere utile la ricorsione? </a:t>
            </a:r>
          </a:p>
          <a:p>
            <a:pPr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it-IT" sz="2000" b="1" dirty="0">
                <a:ea typeface="Arial" panose="020B0604020202020204" pitchFamily="34" charset="0"/>
                <a:cs typeface="Calibri" panose="020F0502020204030204" pitchFamily="34" charset="0"/>
              </a:rPr>
              <a:t>Abbiamo delle definizioni ricorsive in matematica?</a:t>
            </a:r>
            <a:endParaRPr lang="it-IT" sz="2000" b="1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it-IT" sz="2000" b="1" dirty="0">
              <a:effectLst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600"/>
              </a:spcAft>
              <a:buNone/>
            </a:pPr>
            <a:endParaRPr lang="it-IT" sz="2000" b="1" dirty="0">
              <a:cs typeface="Calibri" panose="020F0502020204030204" pitchFamily="34" charset="0"/>
            </a:endParaRPr>
          </a:p>
          <a:p>
            <a:pPr marL="0" indent="0">
              <a:spcBef>
                <a:spcPts val="1800"/>
              </a:spcBef>
              <a:spcAft>
                <a:spcPts val="600"/>
              </a:spcAft>
              <a:buNone/>
            </a:pPr>
            <a:endParaRPr lang="it-IT" sz="2000" b="1" dirty="0">
              <a:cs typeface="Calibri" panose="020F0502020204030204" pitchFamily="34" charset="0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BCA371D-F7BB-D5F4-A585-4E5E11C4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Introduzione alla Ricorsione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487C19D-694F-F87D-35C4-F577B487562C}"/>
              </a:ext>
            </a:extLst>
          </p:cNvPr>
          <p:cNvSpPr/>
          <p:nvPr/>
        </p:nvSpPr>
        <p:spPr>
          <a:xfrm>
            <a:off x="1703031" y="1517943"/>
            <a:ext cx="660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Domande-stimolo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CB2EA9-131C-ED17-32EF-9DE4C6C6A1A0}"/>
              </a:ext>
            </a:extLst>
          </p:cNvPr>
          <p:cNvSpPr txBox="1"/>
          <p:nvPr/>
        </p:nvSpPr>
        <p:spPr>
          <a:xfrm>
            <a:off x="7547724" y="5309086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7C5939-AE45-233B-1B1F-4B08D43E413A}"/>
              </a:ext>
            </a:extLst>
          </p:cNvPr>
          <p:cNvSpPr txBox="1"/>
          <p:nvPr/>
        </p:nvSpPr>
        <p:spPr>
          <a:xfrm>
            <a:off x="3639556" y="3430189"/>
            <a:ext cx="4777933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Più in generale 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b</a:t>
            </a:r>
            <a:r>
              <a:rPr kumimoji="0" lang="it-IT" sz="2000" b="1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x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· 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Da cui deduciamo che </a:t>
            </a:r>
            <a:b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 =  b · 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 b · b · 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e-2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 = </a:t>
            </a:r>
            <a:b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b · b · b · 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e-3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 =  b · b · b · b · 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e-4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…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2303055-4E63-E2D3-1F73-4B4392BFDF2F}"/>
              </a:ext>
            </a:extLst>
          </p:cNvPr>
          <p:cNvSpPr txBox="1"/>
          <p:nvPr/>
        </p:nvSpPr>
        <p:spPr>
          <a:xfrm>
            <a:off x="396882" y="5425001"/>
            <a:ext cx="7338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Qual è il «caso limite», in cui occorre  </a:t>
            </a:r>
            <a:r>
              <a: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9963B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fermarsi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?</a:t>
            </a:r>
            <a:endParaRPr kumimoji="0" lang="it-IT" sz="20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9B554E-07EF-739D-A352-A69ACB979383}"/>
              </a:ext>
            </a:extLst>
          </p:cNvPr>
          <p:cNvSpPr txBox="1"/>
          <p:nvPr/>
        </p:nvSpPr>
        <p:spPr>
          <a:xfrm>
            <a:off x="396882" y="5935332"/>
            <a:ext cx="6093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Quando l’esponente è 0, perché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b</a:t>
            </a:r>
            <a:r>
              <a:rPr kumimoji="0" lang="it-IT" sz="20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AB6E8988-1F52-CC21-C0E9-810F96ADBE56}"/>
              </a:ext>
            </a:extLst>
          </p:cNvPr>
          <p:cNvSpPr/>
          <p:nvPr/>
        </p:nvSpPr>
        <p:spPr>
          <a:xfrm>
            <a:off x="6587163" y="5348015"/>
            <a:ext cx="586853" cy="119126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26" name="Picture 2" descr="Le potenze">
            <a:extLst>
              <a:ext uri="{FF2B5EF4-FFF2-40B4-BE49-F238E27FC236}">
                <a16:creationId xmlns:a16="http://schemas.microsoft.com/office/drawing/2014/main" id="{69C0E49E-0F87-8912-CA37-B1EFD428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3" y="3429000"/>
            <a:ext cx="2701838" cy="20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3" grpId="0"/>
      <p:bldP spid="14" grpId="0"/>
      <p:bldP spid="16" grpId="0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CBEE55-2DCF-B218-A56A-BA42CE905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44CE6E-809B-B352-B33A-F6A6A5843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6C2512B-888B-9932-46B3-12ED26F970CD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C0DD7EBB-34F7-0CFA-B852-FE3B71444CFD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27D6A24-C002-3211-7ED4-ABEE5CBF496E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21FD0B7-7FDB-E65F-B5A4-1A3AD755F75F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9C87E46D-8A91-EAE6-78F7-2D4F783B0D5C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94AD65-A0FC-0D8D-6637-F13084242B5E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DE88DC3-E4C3-8DBF-E47D-3A9011A1B658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9CA1596-FB54-460F-7BFB-C276CE7AAA12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78D2CAB7-13E4-DE56-950C-E21E297FBA70}"/>
              </a:ext>
            </a:extLst>
          </p:cNvPr>
          <p:cNvSpPr/>
          <p:nvPr/>
        </p:nvSpPr>
        <p:spPr>
          <a:xfrm rot="3062992">
            <a:off x="9621121" y="3439965"/>
            <a:ext cx="2509552" cy="130994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876D8D04-CC4E-66F2-7F31-2CC05D8E720F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E820E447-8E3F-C384-E91D-D1EFF7CCA7EE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= 8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1BB575F9-9D6C-8823-D824-802512AE6C8E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0CDDFE08-ED09-2C11-E610-0B8B81F8FC73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C5A5C332-8074-621C-D534-AA1E616C5B0D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47BE7F6D-03B7-F87C-C540-0C71B90F44F8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F8A8AC1F-2C98-4727-400E-94004B123B17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09F3F671-5100-3323-0FF0-2AEAEC6B027E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0F951123-8FA4-6AED-FA1E-AF3F7C9EF9D7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DFF33BF1-ECB9-D292-CB4A-13E48886CBEB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4D104178-AB16-A539-F3C1-FF780F7B3123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64D2E9C7-84ED-8593-3A9D-E2642D74C3A0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C81B0EE7-5B68-C53A-B75B-47C2AB6173F0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048BC26D-DDBC-4026-A001-1CE338811B60}"/>
              </a:ext>
            </a:extLst>
          </p:cNvPr>
          <p:cNvGrpSpPr/>
          <p:nvPr/>
        </p:nvGrpSpPr>
        <p:grpSpPr>
          <a:xfrm>
            <a:off x="9882484" y="4588996"/>
            <a:ext cx="1800000" cy="1746169"/>
            <a:chOff x="6589829" y="2810354"/>
            <a:chExt cx="1692904" cy="1746169"/>
          </a:xfrm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D8718D7-740C-8F73-F52E-90EC33D14D93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1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78BB7109-1695-B26D-EB03-1A816863EFBC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124660BD-81BE-990B-D6B2-C7F2CC94D51F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5690E189-1630-E150-2DD8-5DADA84C6E7D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CC024A50-1E3C-7CCB-C1B5-C6DE906B4FDE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868CC278-5357-1961-FEA4-9ABB83813E2A}"/>
              </a:ext>
            </a:extLst>
          </p:cNvPr>
          <p:cNvSpPr/>
          <p:nvPr/>
        </p:nvSpPr>
        <p:spPr>
          <a:xfrm rot="10800000">
            <a:off x="8907026" y="566530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CEC4DBC9-0A78-0C3C-F801-A43EB04C1490}"/>
              </a:ext>
            </a:extLst>
          </p:cNvPr>
          <p:cNvSpPr txBox="1"/>
          <p:nvPr/>
        </p:nvSpPr>
        <p:spPr>
          <a:xfrm>
            <a:off x="9567082" y="631446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</a:t>
            </a:r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E6394E53-5B6A-14F7-3451-2B0FF422FE64}"/>
              </a:ext>
            </a:extLst>
          </p:cNvPr>
          <p:cNvSpPr/>
          <p:nvPr/>
        </p:nvSpPr>
        <p:spPr>
          <a:xfrm rot="10800000">
            <a:off x="6733413" y="5697445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6CEAC375-91CE-251C-641B-FF720CAC952E}"/>
              </a:ext>
            </a:extLst>
          </p:cNvPr>
          <p:cNvSpPr txBox="1"/>
          <p:nvPr/>
        </p:nvSpPr>
        <p:spPr>
          <a:xfrm>
            <a:off x="7371549" y="6341989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</a:t>
            </a:r>
          </a:p>
        </p:txBody>
      </p:sp>
      <p:sp>
        <p:nvSpPr>
          <p:cNvPr id="77" name="Arco 76">
            <a:extLst>
              <a:ext uri="{FF2B5EF4-FFF2-40B4-BE49-F238E27FC236}">
                <a16:creationId xmlns:a16="http://schemas.microsoft.com/office/drawing/2014/main" id="{BA37471B-8FB1-1498-4C93-C2475E545334}"/>
              </a:ext>
            </a:extLst>
          </p:cNvPr>
          <p:cNvSpPr/>
          <p:nvPr/>
        </p:nvSpPr>
        <p:spPr>
          <a:xfrm rot="10800000">
            <a:off x="4563878" y="569744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48C899B1-4A1C-7771-2D97-31659C843283}"/>
              </a:ext>
            </a:extLst>
          </p:cNvPr>
          <p:cNvSpPr txBox="1"/>
          <p:nvPr/>
        </p:nvSpPr>
        <p:spPr>
          <a:xfrm>
            <a:off x="5218066" y="6352662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4</a:t>
            </a:r>
          </a:p>
        </p:txBody>
      </p:sp>
      <p:sp>
        <p:nvSpPr>
          <p:cNvPr id="79" name="Arco 78">
            <a:extLst>
              <a:ext uri="{FF2B5EF4-FFF2-40B4-BE49-F238E27FC236}">
                <a16:creationId xmlns:a16="http://schemas.microsoft.com/office/drawing/2014/main" id="{A0A03F68-82ED-69D9-32C5-9CC01B25F9D7}"/>
              </a:ext>
            </a:extLst>
          </p:cNvPr>
          <p:cNvSpPr/>
          <p:nvPr/>
        </p:nvSpPr>
        <p:spPr>
          <a:xfrm rot="10800000">
            <a:off x="2681764" y="5697445"/>
            <a:ext cx="989254" cy="932216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B6411DC8-804A-CC30-F646-F0087069574E}"/>
              </a:ext>
            </a:extLst>
          </p:cNvPr>
          <p:cNvSpPr txBox="1"/>
          <p:nvPr/>
        </p:nvSpPr>
        <p:spPr>
          <a:xfrm>
            <a:off x="2894847" y="6321894"/>
            <a:ext cx="5327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8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855D58C7-6D62-D6D6-02EA-6346A36C01B3}"/>
              </a:ext>
            </a:extLst>
          </p:cNvPr>
          <p:cNvCxnSpPr>
            <a:cxnSpLocks/>
          </p:cNvCxnSpPr>
          <p:nvPr/>
        </p:nvCxnSpPr>
        <p:spPr>
          <a:xfrm flipH="1">
            <a:off x="10401095" y="481354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B2540114-913B-4E1A-5FB0-81F3123CA26A}"/>
              </a:ext>
            </a:extLst>
          </p:cNvPr>
          <p:cNvCxnSpPr>
            <a:cxnSpLocks/>
          </p:cNvCxnSpPr>
          <p:nvPr/>
        </p:nvCxnSpPr>
        <p:spPr>
          <a:xfrm flipH="1">
            <a:off x="8202745" y="482732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7EE08A03-3E7E-015B-85FF-8941F29B405C}"/>
              </a:ext>
            </a:extLst>
          </p:cNvPr>
          <p:cNvCxnSpPr>
            <a:cxnSpLocks/>
          </p:cNvCxnSpPr>
          <p:nvPr/>
        </p:nvCxnSpPr>
        <p:spPr>
          <a:xfrm flipH="1">
            <a:off x="6053735" y="4810603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51572DBE-70B2-3524-B525-17367003B40E}"/>
              </a:ext>
            </a:extLst>
          </p:cNvPr>
          <p:cNvCxnSpPr>
            <a:cxnSpLocks/>
          </p:cNvCxnSpPr>
          <p:nvPr/>
        </p:nvCxnSpPr>
        <p:spPr>
          <a:xfrm flipH="1">
            <a:off x="3917471" y="480574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C6235D8B-D717-BC2C-5A78-6ACD08289C0A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9CF1A785-2B19-AF69-ACD5-603A3FC55490}"/>
              </a:ext>
            </a:extLst>
          </p:cNvPr>
          <p:cNvSpPr txBox="1"/>
          <p:nvPr/>
        </p:nvSpPr>
        <p:spPr>
          <a:xfrm rot="20074763">
            <a:off x="9408779" y="4624689"/>
            <a:ext cx="10854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e=9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85EBCCED-8B7E-C1D6-B4D9-E5C181CF9429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0" name="Arco 89">
            <a:extLst>
              <a:ext uri="{FF2B5EF4-FFF2-40B4-BE49-F238E27FC236}">
                <a16:creationId xmlns:a16="http://schemas.microsoft.com/office/drawing/2014/main" id="{FBD7EBA0-C3FE-F541-F0CB-49384BA1DC28}"/>
              </a:ext>
            </a:extLst>
          </p:cNvPr>
          <p:cNvSpPr/>
          <p:nvPr/>
        </p:nvSpPr>
        <p:spPr>
          <a:xfrm rot="19482693">
            <a:off x="8821600" y="513876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4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6024-85EF-CDE8-9023-F2E0B5F53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8350E6-BAED-8107-16F3-2B1130B3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2E97FAB-F4F4-78C8-4847-8B0AB090FF96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356A6BC2-BC42-341B-3C17-AA6709709152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D8978D8A-8658-92B8-AABB-9E018230B6D2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58293CE-4521-2F57-5283-24CE9A74A838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6C06D086-AF0D-2FA2-1859-8E2995532609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535F33-10E2-B287-5C90-838169F2CDB9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1E0FA0F-9715-FE6A-D7B0-3A783791E90C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D226894-A7DF-39F0-543E-25C84604C059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A8113133-B59B-6CF2-F77E-32DC365F8968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7D239AD2-2B44-153A-7963-964D9FA9175A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0E68ACFC-D0BD-2D86-C4DF-B41ED2F80069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14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A67D8-68DC-7CD1-1A8E-C501DB096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65A39A-D989-C165-6AAF-747D5B4A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58454B9-A697-5E8E-6309-5406CD9EC33C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22B85768-8184-71BD-AAD0-BCA54452CA45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C6B817F-BE8F-6373-E81C-B4BBEEB8FF96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D0A115F-8753-AC3C-A0F7-040A0E8D8F89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87F11A71-9CBB-3572-CA1A-76EE248C1D09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577275-3992-A4B7-2C6B-80EED98FAC61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C0BACA5-BC0A-E580-93A2-6447FFAB2396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CB3CB3DF-BF9F-3B5D-BD6A-F5329D5D14E6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8F4C990F-6FCA-74F1-B2F6-7502B8A9F5E6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EC217D67-8EF2-BB57-9A51-94B1D8A38778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D1EA73AD-EC9E-EE79-0E0C-54EDCC7C20FB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92A9BE3D-ECC9-9D92-CC57-57D4CCF0E804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E80D112D-2557-66EC-813B-6FD5B11C18E0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5F111461-D012-3D7E-D31F-418FB6A42E8F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797481FE-D954-E7E5-E692-B991C427A266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2F33CB8-2B1E-0DEC-5EA1-104E2E11E756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</p:spTree>
    <p:extLst>
      <p:ext uri="{BB962C8B-B14F-4D97-AF65-F5344CB8AC3E}">
        <p14:creationId xmlns:p14="http://schemas.microsoft.com/office/powerpoint/2010/main" val="19910902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22791-FE96-BF2B-7BCE-565338DCB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DAC1B2-E6CD-1360-880B-307A812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96AE4B5-3F48-C894-B21C-31DDAAE21D32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49FC27E0-7630-4D38-E682-53E68E5D4BE4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0BDC17B-C7EE-D8B1-0B00-79DCC81FDD31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4F8615D-668B-3D85-B664-48B90C28902E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3AB14CEF-B497-B48B-8C37-DBBAA4C03131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2CC339-281A-2C31-3C7C-7C5C4B625397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22EA325-4ABA-A187-9338-23B1BDDEAF99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7D7C605-FD83-699A-56E5-87B64A7ABC39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D1B6982-BC91-CA69-D648-B5FED2D69060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D3432A1E-318C-83E4-D9D6-841B6C27BB0B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CA657558-74C2-E7E1-44D6-1DBFE73E51A5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9D216A9A-EEB5-B374-4450-1E8BA69E83F4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5577EF02-15F4-B918-3FC8-B5D66A8B76E0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2690BC91-AA1A-674B-AC55-48037EA905B6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7A1CA9BE-1D0F-4B67-D194-9210C2B05C11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33F02A0A-8413-92CC-7082-4F14EE35F67B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</p:spTree>
    <p:extLst>
      <p:ext uri="{BB962C8B-B14F-4D97-AF65-F5344CB8AC3E}">
        <p14:creationId xmlns:p14="http://schemas.microsoft.com/office/powerpoint/2010/main" val="2820784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33639-CC46-E78C-081F-99801A31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19B51C-786C-71F6-8756-A3BA5900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979A491-6491-0B03-7BC0-06BBDA3D96AB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9CD6CC6-DDF6-19FB-CA43-3E995A5C9403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ED8677E8-5FA0-4732-815E-E45E51E59C13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2A1EF13-4D54-3042-E596-49501C6A39DE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D2B314E5-25CB-309F-CE77-DEB4B7F3394A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4044627-3600-19A5-578C-229BA0B00CD0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C751E9D-3337-0C55-DDFC-0014776F9788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DDFA4ED-D77F-6D60-15DD-B5674607AB5E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8C07A5F0-85BD-7A07-0D7E-01B24D56EC77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C5616B49-3F60-7AB5-9AED-F45B22014593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B51BEA79-E3B1-A20F-135F-50EE7E2BD29D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5419178E-9CC2-D75D-8C3C-3FC1D5D0A8BD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A4F78CFF-10AE-C0E6-C9A2-79B68C018C74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B59122B0-86FB-119C-4E1D-1122F88BDBDD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D8C6FF19-5E26-06C7-6E50-F29C8C700AED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D7FEA0A6-0BE8-6C75-68AC-D8BD66F19626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11A2FB78-8C38-6820-E266-48C0558877D2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8C6708F8-A5BB-2541-BBD7-351E94F1C53C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C8AA0D12-F2CB-FCAE-1AB7-A60423E30E71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10555637-D174-B123-AC8F-82A251062655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02EC31F5-55D5-EB3C-3FC6-6770CD4CB6B4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</p:spTree>
    <p:extLst>
      <p:ext uri="{BB962C8B-B14F-4D97-AF65-F5344CB8AC3E}">
        <p14:creationId xmlns:p14="http://schemas.microsoft.com/office/powerpoint/2010/main" val="152364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AutoShape 4" descr="Risultati immagini per pc disegno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t-IT" sz="2400"/>
          </a:p>
        </p:txBody>
      </p:sp>
      <p:sp>
        <p:nvSpPr>
          <p:cNvPr id="29702" name="AutoShape 6" descr="Risultati immagini per pc disegno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t-IT" sz="2400"/>
          </a:p>
        </p:txBody>
      </p:sp>
      <p:graphicFrame>
        <p:nvGraphicFramePr>
          <p:cNvPr id="22" name="Tabella 21"/>
          <p:cNvGraphicFramePr>
            <a:graphicFrameLocks noGrp="1"/>
          </p:cNvGraphicFramePr>
          <p:nvPr/>
        </p:nvGraphicFramePr>
        <p:xfrm>
          <a:off x="731404" y="1916833"/>
          <a:ext cx="10729192" cy="4573556"/>
        </p:xfrm>
        <a:graphic>
          <a:graphicData uri="http://schemas.openxmlformats.org/drawingml/2006/table">
            <a:tbl>
              <a:tblPr firstRow="1" bandRow="1"/>
              <a:tblGrid>
                <a:gridCol w="536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141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accent2"/>
                          </a:solidFill>
                          <a:latin typeface="+mn-lt"/>
                        </a:rPr>
                        <a:t>Misure </a:t>
                      </a:r>
                      <a:r>
                        <a:rPr lang="it-IT" sz="2400" b="1" dirty="0" err="1">
                          <a:solidFill>
                            <a:schemeClr val="accent2"/>
                          </a:solidFill>
                          <a:latin typeface="+mn-lt"/>
                        </a:rPr>
                        <a:t>Dispensative</a:t>
                      </a:r>
                      <a:r>
                        <a:rPr lang="it-IT" sz="2400" b="1" baseline="0" dirty="0">
                          <a:solidFill>
                            <a:schemeClr val="accent2"/>
                          </a:solidFill>
                          <a:latin typeface="+mn-lt"/>
                        </a:rPr>
                        <a:t> </a:t>
                      </a:r>
                      <a:endParaRPr lang="it-IT" sz="2400" b="1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accent3"/>
                          </a:solidFill>
                          <a:latin typeface="+mn-lt"/>
                        </a:rPr>
                        <a:t>Strumenti Compensativi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15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dirty="0">
                          <a:latin typeface="+mn-lt"/>
                        </a:rPr>
                        <a:t>lettura</a:t>
                      </a:r>
                      <a:r>
                        <a:rPr lang="it-IT" sz="1800" baseline="0" dirty="0">
                          <a:latin typeface="+mn-lt"/>
                        </a:rPr>
                        <a:t> ad alta voce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baseline="0" dirty="0">
                          <a:latin typeface="+mn-lt"/>
                        </a:rPr>
                        <a:t>prendere appunti, copia alla lavagna, scrittura sotto dettatura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baseline="0" dirty="0">
                          <a:latin typeface="+mn-lt"/>
                        </a:rPr>
                        <a:t>interrogazioni e verifiche non programmate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baseline="0" dirty="0">
                          <a:latin typeface="+mn-lt"/>
                        </a:rPr>
                        <a:t>esecuzione di compiti e verifiche in tempi rigidi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baseline="0" dirty="0">
                          <a:latin typeface="+mn-lt"/>
                        </a:rPr>
                        <a:t>Calcoli a mente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baseline="0" dirty="0">
                          <a:latin typeface="+mn-lt"/>
                        </a:rPr>
                        <a:t>libri digitali o audiolibri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baseline="0" dirty="0">
                          <a:latin typeface="+mn-lt"/>
                        </a:rPr>
                        <a:t>tabelle, sintesi, schemi e mappe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baseline="0" dirty="0">
                          <a:latin typeface="+mn-lt"/>
                        </a:rPr>
                        <a:t>programmi di  videoscrittura e correttore ortografico, sintesi vocale </a:t>
                      </a:r>
                      <a:endParaRPr lang="it-IT" sz="1800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baseline="0" dirty="0">
                          <a:latin typeface="+mn-lt"/>
                        </a:rPr>
                        <a:t>traduttore automatico digitale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800" baseline="0" dirty="0">
                          <a:latin typeface="+mn-lt"/>
                        </a:rPr>
                        <a:t>Calcolatrice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14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it-IT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27CA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Strategie per facilitare l’apprendimento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549833"/>
                  </a:ext>
                </a:extLst>
              </a:tr>
              <a:tr h="155603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8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suddividere i compiti in attività più piccole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8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programmare diverse pause nell’arco della giornata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8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fornire istruzioni brevi e concise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8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ripercorrere passo, passo insieme allo studente le procedure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it-IT">
                        <a:latin typeface="Barlow Light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84F60D6C-3100-A1DC-45AA-FAE99A63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696" y="764704"/>
            <a:ext cx="8610600" cy="1293028"/>
          </a:xfrm>
        </p:spPr>
        <p:txBody>
          <a:bodyPr/>
          <a:lstStyle/>
          <a:p>
            <a:r>
              <a:rPr lang="it-IT" dirty="0"/>
              <a:t>Strategie di personalizzazione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9064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AA974-4EC2-7F17-40DA-6899009FA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8D697-C213-448C-CDB1-C8A70A52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DB66E6A-E5F7-9BE8-D20D-AA7358C0F499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256ECE9F-54C4-14BD-D822-20D3BFE92079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3932937-5474-3511-1B38-0F9A6918FDB7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E0CF568A-31B0-C6B4-3C28-8F683EE55C83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C2896215-528A-EA13-FDB3-51836B2D6154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8563B0-C22B-EBAB-2D57-7C8AF12C1C53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402A49E-9A70-B6FA-C22E-605613973C29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34ADAD9-221D-F315-63CA-15327901B64B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A38EDA7B-CF3B-AF42-857D-4014DDF41850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CCEFD024-D944-3F3C-C5C2-F1E88BC13742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9799B850-A8A1-1FBF-4AE1-7B0A2153E9E9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10986FB0-4B60-ACE3-F5DE-0DE2FDF6B6E8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E363376-3C5E-F6D0-9EAF-7685F3F8034E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C13F9419-D562-D053-D74A-BA6A72F33615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80760D42-DFF4-B33E-750A-53D3393C9CA6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58AD5004-65D1-707D-CE11-2DC673E1EF9C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63CA10DB-28E6-ED49-D6B3-E99B3B43AACE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3EB26F9E-D726-C987-7EA2-AD4D862E9783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479781FA-EA6B-60B3-16D3-74C056DBE501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E151B01B-A7B6-FBF5-C576-67B1E4316E0C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3CC53CEC-BB85-64FC-64D4-E5074C3E91CC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</p:spTree>
    <p:extLst>
      <p:ext uri="{BB962C8B-B14F-4D97-AF65-F5344CB8AC3E}">
        <p14:creationId xmlns:p14="http://schemas.microsoft.com/office/powerpoint/2010/main" val="359925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0AA17-239E-C2BB-69AD-36DCE498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5CBE43-3B8F-5B3E-12F3-76EC58BE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47C889F-36CC-9ED4-AE8C-1825A0229725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D7F428DB-A871-BD39-FBDC-0ED4C51B52AB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864958FF-2459-3A3F-2E51-063FD38A229F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ACE32816-2C63-4A8C-5F5F-35A70454DC23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61EBD6D9-ACB4-CAF9-FF67-2A2E7B434D2B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059DF7-35B6-B388-05B9-00D69AD598B6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F6F0C82-FF80-D00C-E803-D28CD34A5251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C79DC91-B714-70C3-E4E0-E8B7AF1BA743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8366C440-0535-8655-A85A-726B472F77DA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87816AF8-B7AF-DDDA-0AD1-614AD4D4C0F9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9FFC801D-410A-7363-6139-AFAF2091039F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DE824916-C75D-C68C-B4E3-A5706DE19426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9B23376C-E22E-2442-522B-6B91974C42A1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2AD94FA5-9106-762D-EA74-FF8E49B17A59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26EE0F9F-E349-74ED-39C4-066F25A9923C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44472088-5940-AA09-15E4-12298F269CAB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CA904ED2-9F68-4F1E-DCC7-7E670E1799DA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528EA171-6AE3-3114-F712-7631A4E44736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A0DA3869-ACFA-AA47-7D88-62419A29AF2D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93530033-FCA9-3153-F093-EE3F2E8B4A30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2BC54FC1-B2AB-476A-3A76-5A03601B7ADA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5FDA8F67-4030-A977-2B1C-6C9917835A3A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3703559-5BEB-751B-97F1-D42FFF3958B2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C8973CBC-FE3C-1155-B33F-3ED731DFD9EA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4050B5E5-C136-6151-E284-2BEF40DB5B5E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B9190AA7-7C19-C4C0-45F5-3E2FEF405DB3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58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5D66D-80F1-82C9-DA36-C49AD46B6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BB697-B276-EF49-CC82-D3427FB7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7584D60-497C-B087-0F9D-7F5D1CAE1608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23E2E430-A7F7-61C9-4948-E10F7F583E1C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29171BB8-A79E-64C8-5B4B-E4757FCF80AC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AE9320EC-C388-72DA-7683-3DCA3B6AEDAD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3E1A7F00-E509-0A4A-D754-4928170565C6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11109C-BEE6-1B42-119F-5EB81017A6BE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A11E2D8-27C9-38A5-1B01-08D8B0C7AC13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3B535A1-1918-3E1E-07B4-902C5C91839C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E2764B46-CFAD-CB90-226E-4D3EDE6A6F9F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6FB0F87C-C550-5DD3-A042-DBD7BA77EB6E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2E633AF6-0901-9B18-FA76-3681877CEA64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F5683D2C-9C3B-78E5-DEC4-8F809D53873D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DD586CD2-0FD8-0FAA-CDAB-1848C0316438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D4F7A3BE-FC47-97AD-217E-F09617268292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4CA1A581-A538-CF21-2B24-EEB6CCF557C5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C982639E-06BA-CB8F-C288-A969B0CA048A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126AB766-19EF-F508-3E7E-7FFBC6B45A14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42CEA54A-394A-4999-910F-F912CF8AC4D7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18D2E885-0358-90C0-3AA4-6C8058D16B5F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7C8C8B13-34E4-7CB2-B182-5AFE59C6A3F3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13192FBD-324E-6BE9-3AE6-CB3639F0C13E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2CE684F2-A2E5-1C62-C806-C3F9E331F29F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49C6CE54-B6CA-756A-024C-186D8499B672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3568BA86-3A0A-3461-408D-E305D4F6459C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5A8D847E-81B2-28E4-77A8-D1CC74F27C36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912051F9-8310-E8C7-B6FE-673CE95B92AF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9915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3FF0A-567C-979B-BB10-53146A4F5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C887D-090F-7B84-1080-C35EAC56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2B715296-8801-260D-9E25-CEE548612B3F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1B9351D5-C17C-8AE2-CB76-65A3DCC94491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87C37860-B3B7-1B19-4CAD-48743CDDDED4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AD7B32F-5E7F-80C0-2C90-C7A4718C5B77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754A869C-26DC-CFAC-96A0-95A1D7F74B0A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6B2CE4-55D3-3F53-AA3E-4A4B5E1E21E8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37C2962-005C-2363-2795-1BDA7D0E4A4E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402712F-01A6-7512-21F4-8F10C8A612C4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70CEA211-340F-5127-3093-4E121DB9F26C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381D560D-C07B-1BE2-33EB-949215016138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FE0F687C-C143-3327-DC21-E7BD5B7788E1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B8F5F163-96A4-8F94-6C81-C586DBED3BD4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BF1FE46D-1BE7-CDA2-F8BB-C4BFDE51AA1E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205B1B03-5795-A979-6FC2-40DF2E913F27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3F79616E-DD9A-5406-4614-EAE9FC99DC09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F24C30F8-ACF7-3F2A-38E3-026925FA375B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B0815AA9-BCF5-BB99-F842-6F13D8D31584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DD5F1139-1906-72A3-20E7-9FD2DE4B49EE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FFC619B4-B21D-8831-D374-F1E5C06B2DEE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1E51EB0E-63F9-E713-5328-64B9AB3BB6D2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22093C4A-A582-640F-C8E9-318808FFDF26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70456E7B-2559-35A1-FF0B-BB52B5B1C490}"/>
              </a:ext>
            </a:extLst>
          </p:cNvPr>
          <p:cNvGrpSpPr/>
          <p:nvPr/>
        </p:nvGrpSpPr>
        <p:grpSpPr>
          <a:xfrm>
            <a:off x="9882484" y="4588996"/>
            <a:ext cx="1800000" cy="1746169"/>
            <a:chOff x="6589829" y="2810354"/>
            <a:chExt cx="1692904" cy="1746169"/>
          </a:xfrm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27143B00-13A0-93C6-5368-495049D3D375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F7D6BA90-35BA-F17B-F1FA-4B314922174F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6EB25069-DC30-5537-9A69-178CA73F8B0F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A8F90BF-52B1-2D83-3046-E2405E6E4A9E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894DE902-1A4B-674D-6798-3A9F374164A7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8BC1515B-7438-9906-E533-18C75C45D63A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BC0FD451-35BE-6648-5677-1BFA461C4155}"/>
              </a:ext>
            </a:extLst>
          </p:cNvPr>
          <p:cNvSpPr txBox="1"/>
          <p:nvPr/>
        </p:nvSpPr>
        <p:spPr>
          <a:xfrm rot="20074763">
            <a:off x="9408779" y="4624689"/>
            <a:ext cx="10854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e=9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03645EB9-34DB-6112-B269-D6F1534F6450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0" name="Arco 89">
            <a:extLst>
              <a:ext uri="{FF2B5EF4-FFF2-40B4-BE49-F238E27FC236}">
                <a16:creationId xmlns:a16="http://schemas.microsoft.com/office/drawing/2014/main" id="{5E81F4F3-7A4F-B8C4-5E78-481E95F75C9D}"/>
              </a:ext>
            </a:extLst>
          </p:cNvPr>
          <p:cNvSpPr/>
          <p:nvPr/>
        </p:nvSpPr>
        <p:spPr>
          <a:xfrm rot="19482693">
            <a:off x="8821600" y="513876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8557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53557-D710-3889-5636-119FED2D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EEA0AC-D0DB-4E09-4D3E-1B2E43CA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F8991765-8C1B-9CA7-9B95-184ACFAC288B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57D1AC69-8113-1690-FB73-161F5523D38B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D9C6BC47-7B6D-872B-A721-95D03F420D05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8E8D224-96DF-48BF-E029-23B3392C5035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E9005D01-4015-13B6-3949-4D73E102C3A3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D92C64-35D3-373C-3D46-803D404FE1EC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DC3D1A4-A776-4528-11DF-714B9BD96C0C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A4E77DD-A1A6-E617-41C9-3288F7271210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3C035112-BEC5-AADF-8459-D02E33A92247}"/>
              </a:ext>
            </a:extLst>
          </p:cNvPr>
          <p:cNvSpPr/>
          <p:nvPr/>
        </p:nvSpPr>
        <p:spPr>
          <a:xfrm rot="3062992">
            <a:off x="9621121" y="3439965"/>
            <a:ext cx="2509552" cy="130994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B0E8E547-BFF2-DF9E-E904-3D1995C7B860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05492751-2C49-D851-B32A-985840BF8B44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A0FA6466-7C6C-F6C2-BAA3-BCAD47DFF296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EAFCCB30-C5E6-13DF-BC7E-3A63C5AD12F4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CF1F3FEF-C9FD-3D5B-A1F8-02C1FFD240B3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D79F7EB3-D1B8-E6A3-AED2-D08DE3988F4A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AB49AFF8-418D-3AC1-EEC0-2FDD780FD5CD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842C59BF-A07A-BE1D-8565-DDB0C080A5A9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FC874A00-669F-D932-04C6-5494120CCF0F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E3807125-5CE5-4E7B-575F-9D08CA12B6A8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80AC2C2E-9285-6942-F9EA-3D890D2A61AD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7C9BE3FA-59E3-F9BD-C271-27FCFB85246E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3DE1F9F9-205C-0495-A1A3-9669608580EF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23A194AE-1D6C-D14E-E465-60F8160E9AA2}"/>
              </a:ext>
            </a:extLst>
          </p:cNvPr>
          <p:cNvGrpSpPr/>
          <p:nvPr/>
        </p:nvGrpSpPr>
        <p:grpSpPr>
          <a:xfrm>
            <a:off x="9882484" y="4588996"/>
            <a:ext cx="1800000" cy="1746169"/>
            <a:chOff x="6589829" y="2810354"/>
            <a:chExt cx="1692904" cy="1746169"/>
          </a:xfrm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9AC2A48-8D87-4BD8-E0AD-425D3346060F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1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270DC2EA-13AE-45AC-0020-3881442FCF57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53BF0F4E-7C36-3302-B9B2-5A1C7EC10DD5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9A9CEC7-16D5-119D-0929-0C48D1D4B5AC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989CF905-A479-0227-DB06-2FC685675836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501BA44F-33C2-2CF3-9C9D-98FD9E1591CD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40D64369-9349-2936-C9F0-BABC281360FD}"/>
              </a:ext>
            </a:extLst>
          </p:cNvPr>
          <p:cNvSpPr txBox="1"/>
          <p:nvPr/>
        </p:nvSpPr>
        <p:spPr>
          <a:xfrm rot="20074763">
            <a:off x="9408779" y="4624689"/>
            <a:ext cx="10854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e=9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BB931CCB-244B-A934-CDCB-FF11C1FC2D03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0" name="Arco 89">
            <a:extLst>
              <a:ext uri="{FF2B5EF4-FFF2-40B4-BE49-F238E27FC236}">
                <a16:creationId xmlns:a16="http://schemas.microsoft.com/office/drawing/2014/main" id="{07326138-9106-B147-D475-FD70F1F0703F}"/>
              </a:ext>
            </a:extLst>
          </p:cNvPr>
          <p:cNvSpPr/>
          <p:nvPr/>
        </p:nvSpPr>
        <p:spPr>
          <a:xfrm rot="19482693">
            <a:off x="8821600" y="513876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7254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D3CF0-4709-E105-B510-059ACDDB5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D8409-F28A-70D2-C86F-4CFAFCA8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6DF8DEEB-5284-377F-9CBD-381E25A90732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46028A90-0AE8-6DAF-885D-DBAD0A7E63E4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62703F8A-A871-CD90-296F-CE1326B31C66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92A2385-27A3-AE4C-827F-715B71370A0E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9A8B18DE-8A53-F635-86CC-B6E5DF820A11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D2D3C0-1454-D234-8AF2-5606676E7C63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06F05CE-BFDA-EDF7-7DB9-68D81AC09DB9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8582B5A-7404-5C7B-4E51-DFEF2560C132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9014661E-2152-3849-CB8C-0F3FFB72B913}"/>
              </a:ext>
            </a:extLst>
          </p:cNvPr>
          <p:cNvSpPr/>
          <p:nvPr/>
        </p:nvSpPr>
        <p:spPr>
          <a:xfrm rot="3062992">
            <a:off x="9621121" y="3439965"/>
            <a:ext cx="2509552" cy="130994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22FC2FAC-EA6B-5BE9-7532-3DD259BDE1B4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D6E6590E-04AA-C4EE-067A-17E0AA38CB10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F9BA802C-2812-A510-093E-83CA703D0151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23BED597-8DBE-42D4-09F7-D4151160AD89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83967AF8-C3AF-6318-E741-BBAA2E5495B5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CF69315E-F46B-5C01-8015-8656803CF8C3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B831BF95-1D2C-7E1C-9B48-5CA5C91EA5E3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3B5CA6C2-CE53-3D83-5D00-ABC121F23D16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465183F2-278C-A0A1-5DFD-277348BFF89F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8436735B-361F-2220-385D-04913326BB4A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EEB2E457-0951-C10E-131F-F414287A3485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7E84048B-186D-101D-78E2-6DD52816814F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2F4E1B01-782F-C62B-F166-E3D9B6D26BFB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B1C5EC77-357B-3E3A-D8BB-F740976B746D}"/>
              </a:ext>
            </a:extLst>
          </p:cNvPr>
          <p:cNvGrpSpPr/>
          <p:nvPr/>
        </p:nvGrpSpPr>
        <p:grpSpPr>
          <a:xfrm>
            <a:off x="9882484" y="4588996"/>
            <a:ext cx="1800000" cy="1746169"/>
            <a:chOff x="6589829" y="2810354"/>
            <a:chExt cx="1692904" cy="1746169"/>
          </a:xfrm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3C54D7D8-88B6-8B70-C012-4485E0E99576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1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CF392C18-2FBC-73A0-7663-0B1C24EB5243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1F2E6D2F-981E-DC94-9E55-B861A5EA803C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5183EA91-AF7C-6D6F-9E57-ED8B0BD38AFF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94E34886-3373-6FD5-8F82-C882EFF0E022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AFF21B6B-794D-37B5-C908-7019050C9EA8}"/>
              </a:ext>
            </a:extLst>
          </p:cNvPr>
          <p:cNvSpPr/>
          <p:nvPr/>
        </p:nvSpPr>
        <p:spPr>
          <a:xfrm rot="10800000">
            <a:off x="8907026" y="566530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CADDFD1E-9670-6DB1-8896-C3B7407E18C6}"/>
              </a:ext>
            </a:extLst>
          </p:cNvPr>
          <p:cNvSpPr txBox="1"/>
          <p:nvPr/>
        </p:nvSpPr>
        <p:spPr>
          <a:xfrm>
            <a:off x="9567082" y="631446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46918298-ACCE-4693-7E0B-C799B95C5486}"/>
              </a:ext>
            </a:extLst>
          </p:cNvPr>
          <p:cNvCxnSpPr>
            <a:cxnSpLocks/>
          </p:cNvCxnSpPr>
          <p:nvPr/>
        </p:nvCxnSpPr>
        <p:spPr>
          <a:xfrm flipH="1">
            <a:off x="10401095" y="481354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C8E21075-264B-DDFA-5700-73D733EC7AD0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C269D18A-FDCF-32CC-E072-42E2942EB47C}"/>
              </a:ext>
            </a:extLst>
          </p:cNvPr>
          <p:cNvSpPr txBox="1"/>
          <p:nvPr/>
        </p:nvSpPr>
        <p:spPr>
          <a:xfrm rot="20074763">
            <a:off x="9408779" y="4624689"/>
            <a:ext cx="10854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e=9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B521413A-55A0-AE69-C190-249255313A04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0" name="Arco 89">
            <a:extLst>
              <a:ext uri="{FF2B5EF4-FFF2-40B4-BE49-F238E27FC236}">
                <a16:creationId xmlns:a16="http://schemas.microsoft.com/office/drawing/2014/main" id="{EB01585C-B630-3C98-2266-9F6526B80A77}"/>
              </a:ext>
            </a:extLst>
          </p:cNvPr>
          <p:cNvSpPr/>
          <p:nvPr/>
        </p:nvSpPr>
        <p:spPr>
          <a:xfrm rot="19482693">
            <a:off x="8821600" y="513876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895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7F419-DAFD-B43A-43A8-1B936EDF8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E621A3-F26D-E90C-A03A-BAB287A7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DE3BB2B-984B-78D0-9339-DC9F49F082AF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DD26D3C-0C33-12E8-63AB-F387F139716E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99BEDE13-9FF0-9955-C810-E8BC78D1A061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2ED9F7D-473D-23B6-D40B-A72EBE685617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E822FC41-99A3-7E09-8D4D-950F835A6144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582385-8759-7B92-ECB1-F5F7B2C57FB1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E9CABA2-48A5-392D-4E0F-B50491B7B62D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B5A0C31-5A79-30A2-B668-B777B85D0E42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5439C06D-A2EE-3F90-1320-17196A958F22}"/>
              </a:ext>
            </a:extLst>
          </p:cNvPr>
          <p:cNvSpPr/>
          <p:nvPr/>
        </p:nvSpPr>
        <p:spPr>
          <a:xfrm rot="3062992">
            <a:off x="9621121" y="3439965"/>
            <a:ext cx="2509552" cy="130994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3AC85BE7-0617-43DA-2D7D-B4DE4F6ABBC2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3EE5C732-03DB-8221-C10C-FB2FCC032267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BA39B7FE-A4B7-FA1B-64BF-087B3E9CF5AC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08F93C32-6145-14DF-5F26-91DEDB799E92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59269F82-DB81-D6A5-248D-29F4376AE58E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C31069CF-2796-A2CC-8BDF-E533A6881A80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63845799-241F-7891-51BD-1A1BFD9F0435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A6C2214B-6167-B7BC-FACC-1B36305DED85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3760DF8C-33E7-0725-2CD7-88F681332648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64C30D96-0CAD-65A3-4118-CCFD48239087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48F642DD-181C-5C27-66E9-D32DF7400EA5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3608F3A9-39CC-47D3-69E8-82A20A330375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910AFE9D-7795-EE23-55C0-9D53BE34C5E4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A31F0D25-B09B-40AE-FEA4-4EED4478D99C}"/>
              </a:ext>
            </a:extLst>
          </p:cNvPr>
          <p:cNvGrpSpPr/>
          <p:nvPr/>
        </p:nvGrpSpPr>
        <p:grpSpPr>
          <a:xfrm>
            <a:off x="9882484" y="4588996"/>
            <a:ext cx="1800000" cy="1746169"/>
            <a:chOff x="6589829" y="2810354"/>
            <a:chExt cx="1692904" cy="1746169"/>
          </a:xfrm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84CDF6D2-4DF7-9711-CCB0-209A54CA495C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1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76BA111B-8068-6F87-DBBC-AB8032DEC337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A893E21E-7DEE-B2BD-7B86-7BC9635688FF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028AC00A-E5E6-8BF3-20E8-1E9BA0B02F24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20F4D481-AB81-2D81-56FF-37D0F2F6F01A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3A9AFDA0-1191-9F78-96DE-60A54E1288F5}"/>
              </a:ext>
            </a:extLst>
          </p:cNvPr>
          <p:cNvSpPr/>
          <p:nvPr/>
        </p:nvSpPr>
        <p:spPr>
          <a:xfrm rot="10800000">
            <a:off x="8907026" y="566530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69358D67-1268-985B-FBE9-9E9DC1298610}"/>
              </a:ext>
            </a:extLst>
          </p:cNvPr>
          <p:cNvSpPr txBox="1"/>
          <p:nvPr/>
        </p:nvSpPr>
        <p:spPr>
          <a:xfrm>
            <a:off x="9567082" y="631446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</a:t>
            </a:r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9E863AF4-1A94-2F5C-C174-5F7064096E7A}"/>
              </a:ext>
            </a:extLst>
          </p:cNvPr>
          <p:cNvSpPr/>
          <p:nvPr/>
        </p:nvSpPr>
        <p:spPr>
          <a:xfrm rot="10800000">
            <a:off x="6733413" y="5697445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AB1E4B36-CC42-F6EF-2FF2-2817CBB5FBCD}"/>
              </a:ext>
            </a:extLst>
          </p:cNvPr>
          <p:cNvSpPr txBox="1"/>
          <p:nvPr/>
        </p:nvSpPr>
        <p:spPr>
          <a:xfrm>
            <a:off x="7371549" y="6341989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49D3C6A-246E-8992-5C1B-252287A1AF2F}"/>
              </a:ext>
            </a:extLst>
          </p:cNvPr>
          <p:cNvCxnSpPr>
            <a:cxnSpLocks/>
          </p:cNvCxnSpPr>
          <p:nvPr/>
        </p:nvCxnSpPr>
        <p:spPr>
          <a:xfrm flipH="1">
            <a:off x="10401095" y="481354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0F14FAA8-7B8C-AE54-F8CF-C44FF849D68A}"/>
              </a:ext>
            </a:extLst>
          </p:cNvPr>
          <p:cNvCxnSpPr>
            <a:cxnSpLocks/>
          </p:cNvCxnSpPr>
          <p:nvPr/>
        </p:nvCxnSpPr>
        <p:spPr>
          <a:xfrm flipH="1">
            <a:off x="8202745" y="482732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D4270929-A933-2027-8085-3843F6274A98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7EB00CD-53B4-7AFE-980B-E97F4BCAB1B4}"/>
              </a:ext>
            </a:extLst>
          </p:cNvPr>
          <p:cNvSpPr txBox="1"/>
          <p:nvPr/>
        </p:nvSpPr>
        <p:spPr>
          <a:xfrm rot="20074763">
            <a:off x="9408779" y="4624689"/>
            <a:ext cx="10854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e=9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6C141CCD-C2E0-E857-1FE3-D3FF412C25BE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0" name="Arco 89">
            <a:extLst>
              <a:ext uri="{FF2B5EF4-FFF2-40B4-BE49-F238E27FC236}">
                <a16:creationId xmlns:a16="http://schemas.microsoft.com/office/drawing/2014/main" id="{B8BCF5C7-38A5-8928-E05A-4288FE3A8C90}"/>
              </a:ext>
            </a:extLst>
          </p:cNvPr>
          <p:cNvSpPr/>
          <p:nvPr/>
        </p:nvSpPr>
        <p:spPr>
          <a:xfrm rot="19482693">
            <a:off x="8821600" y="513876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2550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C22C3-6835-F704-C53B-00AF02A1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2764D3-EEF1-3D2D-BC62-00E6BDB1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C2C07BCC-49FF-936D-75D1-A918A16B7F2B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4F1F1294-55DB-FEEF-77B5-E7A4A3D334FB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73CB2EFD-44BD-9007-1B08-BB358C725C7B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845AE77-7F49-E9EB-7C18-78C1500E0F6F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C96B1A78-DD4E-B42E-0C3D-6B5B479912CF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DB8A07-0D3B-D05B-94BD-CC5F60BDE52D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9DFE295-8D4C-F317-6F24-C6037B0CA143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743C324-B515-C316-8E1F-705207708C92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21511263-7D27-EAEB-8EB4-59E46EAAFB7C}"/>
              </a:ext>
            </a:extLst>
          </p:cNvPr>
          <p:cNvSpPr/>
          <p:nvPr/>
        </p:nvSpPr>
        <p:spPr>
          <a:xfrm rot="3062992">
            <a:off x="9621121" y="3439965"/>
            <a:ext cx="2509552" cy="130994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658459C8-7B9F-F69D-08E8-0DCAAA49D982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188CE795-2A6F-687B-C1CF-2698A753F355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EED51517-9BDC-0D6B-3426-B8F6F0C046CA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8E113458-2D0A-DC50-4095-A5BCB49D4AE1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2C7DED41-D5C0-BDF6-FAFB-5EF6E66E3265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B6D31751-1855-B494-ACFB-87F2ED13E7BF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2D0859F0-B673-3081-7A83-CB70F52AC1A6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D0C329A4-8C9E-8C30-DB0A-E0FE0E3A8C8A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A4A1E582-41A7-2C9F-8827-03D172D148E3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76D1A658-4AA3-6F3A-0510-837E5DE3CBE0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985A93F2-5621-38E0-3B55-3DF94DC9BB72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AE2EB065-B7FC-74A2-9494-245F187DAEF8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6B7CC402-E4FE-3963-7D53-39BC2838AD37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520A1EBA-1C4E-F2BC-C1E0-E55FDCC515AF}"/>
              </a:ext>
            </a:extLst>
          </p:cNvPr>
          <p:cNvGrpSpPr/>
          <p:nvPr/>
        </p:nvGrpSpPr>
        <p:grpSpPr>
          <a:xfrm>
            <a:off x="9882484" y="4588996"/>
            <a:ext cx="1800000" cy="1746169"/>
            <a:chOff x="6589829" y="2810354"/>
            <a:chExt cx="1692904" cy="1746169"/>
          </a:xfrm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4BDF7238-784E-84FA-DEF2-BBDC1C6A36FF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1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391CF214-2B70-A593-E60D-6AE8B9FDA2B6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2C4264D4-F67B-963C-B5F4-8A6525D67E3D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5BEBC35B-8171-2B64-BD4E-33BB2C161E4D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CBAD45C8-352C-707C-1301-A8A95F2E40C7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3B3AD8F4-01A0-AED1-9F56-35474E750EDD}"/>
              </a:ext>
            </a:extLst>
          </p:cNvPr>
          <p:cNvSpPr/>
          <p:nvPr/>
        </p:nvSpPr>
        <p:spPr>
          <a:xfrm rot="10800000">
            <a:off x="8907026" y="566530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C7EB474-0E40-7BF2-CF46-73762F182BA7}"/>
              </a:ext>
            </a:extLst>
          </p:cNvPr>
          <p:cNvSpPr txBox="1"/>
          <p:nvPr/>
        </p:nvSpPr>
        <p:spPr>
          <a:xfrm>
            <a:off x="9567082" y="631446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</a:t>
            </a:r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4EF69FCD-3F98-5842-6C2E-EADE4C857CCB}"/>
              </a:ext>
            </a:extLst>
          </p:cNvPr>
          <p:cNvSpPr/>
          <p:nvPr/>
        </p:nvSpPr>
        <p:spPr>
          <a:xfrm rot="10800000">
            <a:off x="6733413" y="5697445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5E096B99-0351-E830-F117-12A9625E586D}"/>
              </a:ext>
            </a:extLst>
          </p:cNvPr>
          <p:cNvSpPr txBox="1"/>
          <p:nvPr/>
        </p:nvSpPr>
        <p:spPr>
          <a:xfrm>
            <a:off x="7371549" y="6341989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</a:t>
            </a:r>
          </a:p>
        </p:txBody>
      </p:sp>
      <p:sp>
        <p:nvSpPr>
          <p:cNvPr id="77" name="Arco 76">
            <a:extLst>
              <a:ext uri="{FF2B5EF4-FFF2-40B4-BE49-F238E27FC236}">
                <a16:creationId xmlns:a16="http://schemas.microsoft.com/office/drawing/2014/main" id="{46E991C5-75E4-C9DB-5462-37ADC889FA0A}"/>
              </a:ext>
            </a:extLst>
          </p:cNvPr>
          <p:cNvSpPr/>
          <p:nvPr/>
        </p:nvSpPr>
        <p:spPr>
          <a:xfrm rot="10800000">
            <a:off x="4563878" y="569744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CD12E6B5-D183-5399-0D27-27522A506B0E}"/>
              </a:ext>
            </a:extLst>
          </p:cNvPr>
          <p:cNvSpPr txBox="1"/>
          <p:nvPr/>
        </p:nvSpPr>
        <p:spPr>
          <a:xfrm>
            <a:off x="5218066" y="6352662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4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9D0C596C-53E9-A1B3-3C3A-42490291F901}"/>
              </a:ext>
            </a:extLst>
          </p:cNvPr>
          <p:cNvCxnSpPr>
            <a:cxnSpLocks/>
          </p:cNvCxnSpPr>
          <p:nvPr/>
        </p:nvCxnSpPr>
        <p:spPr>
          <a:xfrm flipH="1">
            <a:off x="10401095" y="481354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A0BAA885-481E-E850-2A75-9BBCBB765E41}"/>
              </a:ext>
            </a:extLst>
          </p:cNvPr>
          <p:cNvCxnSpPr>
            <a:cxnSpLocks/>
          </p:cNvCxnSpPr>
          <p:nvPr/>
        </p:nvCxnSpPr>
        <p:spPr>
          <a:xfrm flipH="1">
            <a:off x="8202745" y="482732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5CB24E41-EF9D-B6BD-7CAF-1C952CE3EAAF}"/>
              </a:ext>
            </a:extLst>
          </p:cNvPr>
          <p:cNvCxnSpPr>
            <a:cxnSpLocks/>
          </p:cNvCxnSpPr>
          <p:nvPr/>
        </p:nvCxnSpPr>
        <p:spPr>
          <a:xfrm flipH="1">
            <a:off x="6053735" y="4810603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A67FE742-0DC0-FA2F-BFF6-A59C368C70BC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247F151A-09B0-84CA-2B26-2031E8F65F7C}"/>
              </a:ext>
            </a:extLst>
          </p:cNvPr>
          <p:cNvSpPr txBox="1"/>
          <p:nvPr/>
        </p:nvSpPr>
        <p:spPr>
          <a:xfrm rot="20074763">
            <a:off x="9408779" y="4624689"/>
            <a:ext cx="10854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e=9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BC27AAB3-E6E3-89FC-F09B-74E7994E1055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0" name="Arco 89">
            <a:extLst>
              <a:ext uri="{FF2B5EF4-FFF2-40B4-BE49-F238E27FC236}">
                <a16:creationId xmlns:a16="http://schemas.microsoft.com/office/drawing/2014/main" id="{452575E4-70DE-D5FE-EE82-1BF0F3D0A394}"/>
              </a:ext>
            </a:extLst>
          </p:cNvPr>
          <p:cNvSpPr/>
          <p:nvPr/>
        </p:nvSpPr>
        <p:spPr>
          <a:xfrm rot="19482693">
            <a:off x="8821600" y="513876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650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AFEA9-669E-D719-606A-A03A1C9C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962ED5-88CB-D3CB-C559-2A4033B5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E22C805-92A0-DB04-6BDA-7AC82451F677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CC43D42-D047-B998-AA8C-41BC81DEA8A7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7C6DC7A0-DF34-BF11-762B-D7C8B2B86A9F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8115D7D-FB0A-F20D-54F2-F6A84291AC6B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3CEDFF93-77AB-473E-CB87-ECEC2D30EBD6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58CBB82-DE12-E604-58D1-845521D8788D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71B35DE-C648-3138-620F-6441FC8C9C9A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EF39226-B020-D9A6-299B-60B0A6DF811D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26D97349-1E11-14E1-1333-933E030F52CD}"/>
              </a:ext>
            </a:extLst>
          </p:cNvPr>
          <p:cNvSpPr/>
          <p:nvPr/>
        </p:nvSpPr>
        <p:spPr>
          <a:xfrm rot="3062992">
            <a:off x="9621121" y="3439965"/>
            <a:ext cx="2509552" cy="130994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42B4342-006D-A63C-E873-8B3B2BC2AE86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99E35634-679F-A70D-E6A8-D31412BF0465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5DFE33A2-9AF7-E702-D2C1-16FE94AB9375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AF48B8AA-E053-06FF-01A2-EF711F6C21E1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E5B57DDC-8EF4-FA62-5DE8-C86B81A5DAEC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362A9BC8-AA30-7004-61C8-E257F4BF12F4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8A9EDD1D-1419-24C6-629F-37C6171873E3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65A31043-BCDA-1798-FB55-57EBEAE0FFD7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998B49C1-8058-8E44-8718-1BFBBE04D9BA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6F29223B-7488-9A3D-E803-7808AD3B1748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A7728188-96E8-482F-8194-28C984FAC09E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3397892B-5704-496F-7419-8FD6AFCE07ED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228EF11C-FA6B-B859-BEFC-6E115C1B9E4C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0B5D7CF2-68A4-FB1B-BCBC-C650D8E26637}"/>
              </a:ext>
            </a:extLst>
          </p:cNvPr>
          <p:cNvGrpSpPr/>
          <p:nvPr/>
        </p:nvGrpSpPr>
        <p:grpSpPr>
          <a:xfrm>
            <a:off x="9882484" y="4588996"/>
            <a:ext cx="1800000" cy="1746169"/>
            <a:chOff x="6589829" y="2810354"/>
            <a:chExt cx="1692904" cy="1746169"/>
          </a:xfrm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238024A-32AA-2553-BA50-F5A59F481221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1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8C315052-8703-5442-E21E-C31C19B2089D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BBB1BC0E-74FC-57D3-8C47-FD84BCCB6220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49E3F7E-1768-A1F0-7DB0-F079BECFC83F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08C3B1B1-A2D6-4528-46AB-576D958D4138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DD6AC5C2-F116-738E-F170-EA5B4F11D1BD}"/>
              </a:ext>
            </a:extLst>
          </p:cNvPr>
          <p:cNvSpPr/>
          <p:nvPr/>
        </p:nvSpPr>
        <p:spPr>
          <a:xfrm rot="10800000">
            <a:off x="8907026" y="566530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3BEE346A-861C-3249-C2F2-A245F8593205}"/>
              </a:ext>
            </a:extLst>
          </p:cNvPr>
          <p:cNvSpPr txBox="1"/>
          <p:nvPr/>
        </p:nvSpPr>
        <p:spPr>
          <a:xfrm>
            <a:off x="9567082" y="631446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</a:t>
            </a:r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772C5F3D-87F6-DCBE-F6FA-6C95A1EC4001}"/>
              </a:ext>
            </a:extLst>
          </p:cNvPr>
          <p:cNvSpPr/>
          <p:nvPr/>
        </p:nvSpPr>
        <p:spPr>
          <a:xfrm rot="10800000">
            <a:off x="6733413" y="5697445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CDAC80F-8B7C-E420-90E1-3A05836CD0A4}"/>
              </a:ext>
            </a:extLst>
          </p:cNvPr>
          <p:cNvSpPr txBox="1"/>
          <p:nvPr/>
        </p:nvSpPr>
        <p:spPr>
          <a:xfrm>
            <a:off x="7371549" y="6341989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</a:t>
            </a:r>
          </a:p>
        </p:txBody>
      </p:sp>
      <p:sp>
        <p:nvSpPr>
          <p:cNvPr id="77" name="Arco 76">
            <a:extLst>
              <a:ext uri="{FF2B5EF4-FFF2-40B4-BE49-F238E27FC236}">
                <a16:creationId xmlns:a16="http://schemas.microsoft.com/office/drawing/2014/main" id="{14795431-E8E9-F609-2800-280594723988}"/>
              </a:ext>
            </a:extLst>
          </p:cNvPr>
          <p:cNvSpPr/>
          <p:nvPr/>
        </p:nvSpPr>
        <p:spPr>
          <a:xfrm rot="10800000">
            <a:off x="4563878" y="569744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4581D3D-6AAF-6D5D-34ED-3DFA08333538}"/>
              </a:ext>
            </a:extLst>
          </p:cNvPr>
          <p:cNvSpPr txBox="1"/>
          <p:nvPr/>
        </p:nvSpPr>
        <p:spPr>
          <a:xfrm>
            <a:off x="5218066" y="6352662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4</a:t>
            </a:r>
          </a:p>
        </p:txBody>
      </p:sp>
      <p:sp>
        <p:nvSpPr>
          <p:cNvPr id="79" name="Arco 78">
            <a:extLst>
              <a:ext uri="{FF2B5EF4-FFF2-40B4-BE49-F238E27FC236}">
                <a16:creationId xmlns:a16="http://schemas.microsoft.com/office/drawing/2014/main" id="{9BD81F31-2395-FA6D-0B72-E40E90DCFFFE}"/>
              </a:ext>
            </a:extLst>
          </p:cNvPr>
          <p:cNvSpPr/>
          <p:nvPr/>
        </p:nvSpPr>
        <p:spPr>
          <a:xfrm rot="10800000">
            <a:off x="2681764" y="5697445"/>
            <a:ext cx="989254" cy="932216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1B231999-D174-79C2-3403-2F4A9D68AA4F}"/>
              </a:ext>
            </a:extLst>
          </p:cNvPr>
          <p:cNvSpPr txBox="1"/>
          <p:nvPr/>
        </p:nvSpPr>
        <p:spPr>
          <a:xfrm>
            <a:off x="2894847" y="6321894"/>
            <a:ext cx="5327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8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671FA4CF-3D2B-E5EE-7F06-C3E60254E767}"/>
              </a:ext>
            </a:extLst>
          </p:cNvPr>
          <p:cNvCxnSpPr>
            <a:cxnSpLocks/>
          </p:cNvCxnSpPr>
          <p:nvPr/>
        </p:nvCxnSpPr>
        <p:spPr>
          <a:xfrm flipH="1">
            <a:off x="10401095" y="481354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249AA0DC-A9CD-95A5-B101-4382F7FBD97C}"/>
              </a:ext>
            </a:extLst>
          </p:cNvPr>
          <p:cNvCxnSpPr>
            <a:cxnSpLocks/>
          </p:cNvCxnSpPr>
          <p:nvPr/>
        </p:nvCxnSpPr>
        <p:spPr>
          <a:xfrm flipH="1">
            <a:off x="8202745" y="482732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74A5864D-94F7-139F-9C9E-EAE3D0025790}"/>
              </a:ext>
            </a:extLst>
          </p:cNvPr>
          <p:cNvCxnSpPr>
            <a:cxnSpLocks/>
          </p:cNvCxnSpPr>
          <p:nvPr/>
        </p:nvCxnSpPr>
        <p:spPr>
          <a:xfrm flipH="1">
            <a:off x="6053735" y="4810603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1EEA5024-AC08-4311-B16A-F2DAE47FB093}"/>
              </a:ext>
            </a:extLst>
          </p:cNvPr>
          <p:cNvCxnSpPr>
            <a:cxnSpLocks/>
          </p:cNvCxnSpPr>
          <p:nvPr/>
        </p:nvCxnSpPr>
        <p:spPr>
          <a:xfrm flipH="1">
            <a:off x="3917471" y="480574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EE493DA2-3BFB-CE5E-626A-F0F6521B53EC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9A889F8B-6293-E0C5-7A13-2622B52E1A1A}"/>
              </a:ext>
            </a:extLst>
          </p:cNvPr>
          <p:cNvSpPr txBox="1"/>
          <p:nvPr/>
        </p:nvSpPr>
        <p:spPr>
          <a:xfrm rot="20074763">
            <a:off x="9408779" y="4624689"/>
            <a:ext cx="10854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e=9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F5BC84D7-3A3C-9B9D-F88C-B129B6FC3FEF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0" name="Arco 89">
            <a:extLst>
              <a:ext uri="{FF2B5EF4-FFF2-40B4-BE49-F238E27FC236}">
                <a16:creationId xmlns:a16="http://schemas.microsoft.com/office/drawing/2014/main" id="{22882341-000A-3CFA-92AC-B668D5B77F30}"/>
              </a:ext>
            </a:extLst>
          </p:cNvPr>
          <p:cNvSpPr/>
          <p:nvPr/>
        </p:nvSpPr>
        <p:spPr>
          <a:xfrm rot="19482693">
            <a:off x="8821600" y="513876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626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B4693-BA2C-25A6-C095-DA72403E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1BBB2F-101F-822A-5A2B-0DFFF817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386901" cy="1179576"/>
          </a:xfrm>
        </p:spPr>
        <p:txBody>
          <a:bodyPr>
            <a:noAutofit/>
          </a:bodyPr>
          <a:lstStyle/>
          <a:p>
            <a:r>
              <a:rPr lang="it-IT" dirty="0"/>
              <a:t>2. Introduzione alla Ricorsione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8251994-1377-6821-7E78-F451FAD16117}"/>
              </a:ext>
            </a:extLst>
          </p:cNvPr>
          <p:cNvGrpSpPr/>
          <p:nvPr/>
        </p:nvGrpSpPr>
        <p:grpSpPr>
          <a:xfrm>
            <a:off x="5109960" y="2357314"/>
            <a:ext cx="6572524" cy="2031325"/>
            <a:chOff x="5109960" y="2357314"/>
            <a:chExt cx="6572524" cy="203132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B3992064-5345-6FEC-0C23-2D40A90C5C68}"/>
                </a:ext>
              </a:extLst>
            </p:cNvPr>
            <p:cNvSpPr txBox="1"/>
            <p:nvPr/>
          </p:nvSpPr>
          <p:spPr>
            <a:xfrm>
              <a:off x="5109960" y="2357314"/>
              <a:ext cx="6572524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b,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8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 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== 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0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	</a:t>
              </a: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b * </a:t>
              </a:r>
              <a:r>
                <a:rPr kumimoji="0" lang="it-IT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b, e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</a:t>
              </a: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8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);</a:t>
              </a: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8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5925994F-A01E-A1A6-794C-832BDDAABCD4}"/>
                </a:ext>
              </a:extLst>
            </p:cNvPr>
            <p:cNvSpPr txBox="1"/>
            <p:nvPr/>
          </p:nvSpPr>
          <p:spPr>
            <a:xfrm>
              <a:off x="8549938" y="2913016"/>
              <a:ext cx="17284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base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3C254CB-4875-8C93-10E0-67EA0DCFF266}"/>
                </a:ext>
              </a:extLst>
            </p:cNvPr>
            <p:cNvSpPr txBox="1"/>
            <p:nvPr/>
          </p:nvSpPr>
          <p:spPr>
            <a:xfrm>
              <a:off x="9414166" y="3668773"/>
              <a:ext cx="2056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1800"/>
                </a:spcAft>
                <a:buClr>
                  <a:srgbClr val="0070C0"/>
                </a:buClr>
                <a:buSzPct val="150000"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Arial" panose="020B0604020202020204" pitchFamily="34" charset="0"/>
                  <a:cs typeface="Calibri" panose="020F0502020204030204" pitchFamily="34" charset="0"/>
                </a:rPr>
                <a:t>passo ricorsivo</a:t>
              </a:r>
              <a:endPara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entesi graffa chiusa 9">
              <a:extLst>
                <a:ext uri="{FF2B5EF4-FFF2-40B4-BE49-F238E27FC236}">
                  <a16:creationId xmlns:a16="http://schemas.microsoft.com/office/drawing/2014/main" id="{6FAE76A8-1595-15F8-7098-56A98133DCBD}"/>
                </a:ext>
              </a:extLst>
            </p:cNvPr>
            <p:cNvSpPr/>
            <p:nvPr/>
          </p:nvSpPr>
          <p:spPr>
            <a:xfrm>
              <a:off x="8268139" y="2797929"/>
              <a:ext cx="327547" cy="737116"/>
            </a:xfrm>
            <a:prstGeom prst="rightBrace">
              <a:avLst>
                <a:gd name="adj1" fmla="val 25000"/>
                <a:gd name="adj2" fmla="val 50000"/>
              </a:avLst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EAF0F8-0F46-C6AB-BBD3-FB765221D267}"/>
              </a:ext>
            </a:extLst>
          </p:cNvPr>
          <p:cNvSpPr txBox="1"/>
          <p:nvPr/>
        </p:nvSpPr>
        <p:spPr>
          <a:xfrm>
            <a:off x="689531" y="2435180"/>
            <a:ext cx="377514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Definizione ricorsiva di potenza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= b*b</a:t>
            </a:r>
            <a:r>
              <a:rPr kumimoji="0" lang="it-IT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e-1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242AD77-FE62-2B83-DB84-6549325E4B94}"/>
              </a:ext>
            </a:extLst>
          </p:cNvPr>
          <p:cNvSpPr/>
          <p:nvPr/>
        </p:nvSpPr>
        <p:spPr>
          <a:xfrm>
            <a:off x="1703031" y="1517943"/>
            <a:ext cx="843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Funzioni matematiche ricorsive: la Potenza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2F62C67-E2D6-3AFE-3641-F58AFD1BB38C}"/>
              </a:ext>
            </a:extLst>
          </p:cNvPr>
          <p:cNvSpPr txBox="1"/>
          <p:nvPr/>
        </p:nvSpPr>
        <p:spPr>
          <a:xfrm>
            <a:off x="686179" y="4068883"/>
            <a:ext cx="1847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150000"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Simulazione</a:t>
            </a:r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7AAE7B8E-4B19-1973-BFC5-815D15041EE0}"/>
              </a:ext>
            </a:extLst>
          </p:cNvPr>
          <p:cNvSpPr/>
          <p:nvPr/>
        </p:nvSpPr>
        <p:spPr>
          <a:xfrm rot="3062992">
            <a:off x="9621121" y="3439965"/>
            <a:ext cx="2509552" cy="1309948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8CDCD6FD-9679-8388-48F0-FF6DE488DF24}"/>
              </a:ext>
            </a:extLst>
          </p:cNvPr>
          <p:cNvGrpSpPr/>
          <p:nvPr/>
        </p:nvGrpSpPr>
        <p:grpSpPr>
          <a:xfrm>
            <a:off x="768476" y="4569153"/>
            <a:ext cx="2121170" cy="1750041"/>
            <a:chOff x="774212" y="2793749"/>
            <a:chExt cx="1348837" cy="1750041"/>
          </a:xfrm>
        </p:grpSpPr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81C546DF-8603-CC0B-A84E-5FE74AB0E53B}"/>
                </a:ext>
              </a:extLst>
            </p:cNvPr>
            <p:cNvSpPr/>
            <p:nvPr/>
          </p:nvSpPr>
          <p:spPr>
            <a:xfrm>
              <a:off x="774212" y="3172190"/>
              <a:ext cx="1348837" cy="1371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b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2; e = 3;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=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 = 8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E9ECFDF6-966E-2951-02F7-892D1FA5156F}"/>
                </a:ext>
              </a:extLst>
            </p:cNvPr>
            <p:cNvSpPr txBox="1"/>
            <p:nvPr/>
          </p:nvSpPr>
          <p:spPr>
            <a:xfrm>
              <a:off x="774212" y="2793749"/>
              <a:ext cx="1348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main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()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8F6C18A9-A6DD-3030-FC6E-2E5537EB2F2B}"/>
              </a:ext>
            </a:extLst>
          </p:cNvPr>
          <p:cNvGrpSpPr/>
          <p:nvPr/>
        </p:nvGrpSpPr>
        <p:grpSpPr>
          <a:xfrm>
            <a:off x="3433225" y="4585548"/>
            <a:ext cx="1800000" cy="1751194"/>
            <a:chOff x="2486573" y="2804136"/>
            <a:chExt cx="1692000" cy="1751194"/>
          </a:xfrm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1C952E35-52EC-90B7-0E79-132B6A73602F}"/>
                </a:ext>
              </a:extLst>
            </p:cNvPr>
            <p:cNvSpPr/>
            <p:nvPr/>
          </p:nvSpPr>
          <p:spPr>
            <a:xfrm>
              <a:off x="2486573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 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85C6B74F-8BC5-76CF-6C85-B5F6D37DFD52}"/>
                </a:ext>
              </a:extLst>
            </p:cNvPr>
            <p:cNvSpPr txBox="1"/>
            <p:nvPr/>
          </p:nvSpPr>
          <p:spPr>
            <a:xfrm>
              <a:off x="2486573" y="2804136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(2,3)</a:t>
              </a:r>
            </a:p>
          </p:txBody>
        </p:sp>
      </p:grpSp>
      <p:sp>
        <p:nvSpPr>
          <p:cNvPr id="60" name="Arco 59">
            <a:extLst>
              <a:ext uri="{FF2B5EF4-FFF2-40B4-BE49-F238E27FC236}">
                <a16:creationId xmlns:a16="http://schemas.microsoft.com/office/drawing/2014/main" id="{6E1CEF91-8320-25FF-A1A6-A5873A206B08}"/>
              </a:ext>
            </a:extLst>
          </p:cNvPr>
          <p:cNvSpPr/>
          <p:nvPr/>
        </p:nvSpPr>
        <p:spPr>
          <a:xfrm rot="19921802">
            <a:off x="2039873" y="5056801"/>
            <a:ext cx="1976020" cy="553537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714F6D49-73C4-E251-3C7E-FC96DA5E8F35}"/>
              </a:ext>
            </a:extLst>
          </p:cNvPr>
          <p:cNvGrpSpPr/>
          <p:nvPr/>
        </p:nvGrpSpPr>
        <p:grpSpPr>
          <a:xfrm>
            <a:off x="5578252" y="4585548"/>
            <a:ext cx="1800000" cy="1752472"/>
            <a:chOff x="4535207" y="2802858"/>
            <a:chExt cx="1692000" cy="1752472"/>
          </a:xfrm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9893DBF0-8775-E236-89C6-8649A4CF09CE}"/>
                </a:ext>
              </a:extLst>
            </p:cNvPr>
            <p:cNvSpPr/>
            <p:nvPr/>
          </p:nvSpPr>
          <p:spPr>
            <a:xfrm>
              <a:off x="4535207" y="3183730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CB014BC5-1FB0-2AB0-DDFA-20AED58087C3}"/>
                </a:ext>
              </a:extLst>
            </p:cNvPr>
            <p:cNvSpPr txBox="1"/>
            <p:nvPr/>
          </p:nvSpPr>
          <p:spPr>
            <a:xfrm>
              <a:off x="4535208" y="2802858"/>
              <a:ext cx="169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(2,2)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8AC5EB96-DB29-2265-D8E1-9D9CEFCCDD85}"/>
              </a:ext>
            </a:extLst>
          </p:cNvPr>
          <p:cNvGrpSpPr/>
          <p:nvPr/>
        </p:nvGrpSpPr>
        <p:grpSpPr>
          <a:xfrm>
            <a:off x="7733848" y="4588996"/>
            <a:ext cx="1800000" cy="1746169"/>
            <a:chOff x="6589829" y="2810354"/>
            <a:chExt cx="1692904" cy="1746169"/>
          </a:xfrm>
        </p:grpSpPr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0974899E-EFD1-A66A-D3ED-0755CD1FF08A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b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</a:b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2 *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3660C82C-78C8-D4A2-5E68-BE7D79AE4133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(2,1)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D73A5119-D192-BE5F-9067-4FA3ED96F949}"/>
              </a:ext>
            </a:extLst>
          </p:cNvPr>
          <p:cNvGrpSpPr/>
          <p:nvPr/>
        </p:nvGrpSpPr>
        <p:grpSpPr>
          <a:xfrm>
            <a:off x="9882484" y="4588996"/>
            <a:ext cx="1800000" cy="1746169"/>
            <a:chOff x="6589829" y="2810354"/>
            <a:chExt cx="1692904" cy="1746169"/>
          </a:xfrm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4B75FE43-3F39-08B1-65F2-EAC403966704}"/>
                </a:ext>
              </a:extLst>
            </p:cNvPr>
            <p:cNvSpPr/>
            <p:nvPr/>
          </p:nvSpPr>
          <p:spPr>
            <a:xfrm>
              <a:off x="6589829" y="3184923"/>
              <a:ext cx="1692000" cy="1371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</a:t>
              </a:r>
              <a:r>
                <a:rPr kumimoji="0" lang="it-IT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return</a:t>
              </a: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1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4CF9323A-AB71-B09D-2ECB-55C1E6ADEEFC}"/>
                </a:ext>
              </a:extLst>
            </p:cNvPr>
            <p:cNvSpPr txBox="1"/>
            <p:nvPr/>
          </p:nvSpPr>
          <p:spPr>
            <a:xfrm>
              <a:off x="6590733" y="2810354"/>
              <a:ext cx="169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pot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(2,0)</a:t>
              </a:r>
            </a:p>
          </p:txBody>
        </p:sp>
      </p:grpSp>
      <p:sp>
        <p:nvSpPr>
          <p:cNvPr id="70" name="Arco 69">
            <a:extLst>
              <a:ext uri="{FF2B5EF4-FFF2-40B4-BE49-F238E27FC236}">
                <a16:creationId xmlns:a16="http://schemas.microsoft.com/office/drawing/2014/main" id="{62AA4995-9B57-9CC4-60D8-58F4500365BF}"/>
              </a:ext>
            </a:extLst>
          </p:cNvPr>
          <p:cNvSpPr/>
          <p:nvPr/>
        </p:nvSpPr>
        <p:spPr>
          <a:xfrm rot="19482693">
            <a:off x="4509739" y="513111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108911A7-1BCD-58B2-952C-FA2EA146D189}"/>
              </a:ext>
            </a:extLst>
          </p:cNvPr>
          <p:cNvSpPr txBox="1"/>
          <p:nvPr/>
        </p:nvSpPr>
        <p:spPr>
          <a:xfrm rot="20287434">
            <a:off x="2658325" y="4572362"/>
            <a:ext cx="13115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e=3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A1AF4D11-DCF5-3169-2494-1638516FF552}"/>
              </a:ext>
            </a:extLst>
          </p:cNvPr>
          <p:cNvSpPr txBox="1"/>
          <p:nvPr/>
        </p:nvSpPr>
        <p:spPr>
          <a:xfrm rot="20074763">
            <a:off x="5076212" y="4607407"/>
            <a:ext cx="1165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e=2</a:t>
            </a:r>
          </a:p>
        </p:txBody>
      </p:sp>
      <p:sp>
        <p:nvSpPr>
          <p:cNvPr id="73" name="Arco 72">
            <a:extLst>
              <a:ext uri="{FF2B5EF4-FFF2-40B4-BE49-F238E27FC236}">
                <a16:creationId xmlns:a16="http://schemas.microsoft.com/office/drawing/2014/main" id="{031AC8B6-3BE7-D350-24F6-095311D69607}"/>
              </a:ext>
            </a:extLst>
          </p:cNvPr>
          <p:cNvSpPr/>
          <p:nvPr/>
        </p:nvSpPr>
        <p:spPr>
          <a:xfrm rot="10800000">
            <a:off x="8907026" y="566530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DAE340D-C6E4-DF7B-A67D-042F4122011D}"/>
              </a:ext>
            </a:extLst>
          </p:cNvPr>
          <p:cNvSpPr txBox="1"/>
          <p:nvPr/>
        </p:nvSpPr>
        <p:spPr>
          <a:xfrm>
            <a:off x="9567082" y="6314465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</a:t>
            </a:r>
          </a:p>
        </p:txBody>
      </p:sp>
      <p:sp>
        <p:nvSpPr>
          <p:cNvPr id="75" name="Arco 74">
            <a:extLst>
              <a:ext uri="{FF2B5EF4-FFF2-40B4-BE49-F238E27FC236}">
                <a16:creationId xmlns:a16="http://schemas.microsoft.com/office/drawing/2014/main" id="{72D92877-ACA0-6D7B-75F1-F1A42F2DCDD2}"/>
              </a:ext>
            </a:extLst>
          </p:cNvPr>
          <p:cNvSpPr/>
          <p:nvPr/>
        </p:nvSpPr>
        <p:spPr>
          <a:xfrm rot="10800000">
            <a:off x="6733413" y="5697445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7C142A42-898D-1D39-64FE-7A88FF835E5C}"/>
              </a:ext>
            </a:extLst>
          </p:cNvPr>
          <p:cNvSpPr txBox="1"/>
          <p:nvPr/>
        </p:nvSpPr>
        <p:spPr>
          <a:xfrm>
            <a:off x="7371549" y="6341989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</a:t>
            </a:r>
          </a:p>
        </p:txBody>
      </p:sp>
      <p:sp>
        <p:nvSpPr>
          <p:cNvPr id="77" name="Arco 76">
            <a:extLst>
              <a:ext uri="{FF2B5EF4-FFF2-40B4-BE49-F238E27FC236}">
                <a16:creationId xmlns:a16="http://schemas.microsoft.com/office/drawing/2014/main" id="{BC71A5CB-4CAD-0684-2A78-1F925458D40B}"/>
              </a:ext>
            </a:extLst>
          </p:cNvPr>
          <p:cNvSpPr/>
          <p:nvPr/>
        </p:nvSpPr>
        <p:spPr>
          <a:xfrm rot="10800000">
            <a:off x="4563878" y="5697446"/>
            <a:ext cx="1680112" cy="932215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41336847-58DB-E5C2-B922-7BC99A4AA839}"/>
              </a:ext>
            </a:extLst>
          </p:cNvPr>
          <p:cNvSpPr txBox="1"/>
          <p:nvPr/>
        </p:nvSpPr>
        <p:spPr>
          <a:xfrm>
            <a:off x="5218066" y="6352662"/>
            <a:ext cx="3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4</a:t>
            </a:r>
          </a:p>
        </p:txBody>
      </p:sp>
      <p:sp>
        <p:nvSpPr>
          <p:cNvPr id="79" name="Arco 78">
            <a:extLst>
              <a:ext uri="{FF2B5EF4-FFF2-40B4-BE49-F238E27FC236}">
                <a16:creationId xmlns:a16="http://schemas.microsoft.com/office/drawing/2014/main" id="{DFE300BF-0215-3837-D974-0A54DA0E3B5C}"/>
              </a:ext>
            </a:extLst>
          </p:cNvPr>
          <p:cNvSpPr/>
          <p:nvPr/>
        </p:nvSpPr>
        <p:spPr>
          <a:xfrm rot="10800000">
            <a:off x="2681764" y="5697445"/>
            <a:ext cx="989254" cy="932216"/>
          </a:xfrm>
          <a:prstGeom prst="arc">
            <a:avLst>
              <a:gd name="adj1" fmla="val 10760188"/>
              <a:gd name="adj2" fmla="val 151628"/>
            </a:avLst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46197C78-1DFA-B502-D4AD-B4F530663A93}"/>
              </a:ext>
            </a:extLst>
          </p:cNvPr>
          <p:cNvSpPr txBox="1"/>
          <p:nvPr/>
        </p:nvSpPr>
        <p:spPr>
          <a:xfrm>
            <a:off x="2894847" y="6321894"/>
            <a:ext cx="5327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8</a:t>
            </a:r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5CB9D2FF-F7C0-CE41-1650-427E48D2F3E1}"/>
              </a:ext>
            </a:extLst>
          </p:cNvPr>
          <p:cNvCxnSpPr>
            <a:cxnSpLocks/>
          </p:cNvCxnSpPr>
          <p:nvPr/>
        </p:nvCxnSpPr>
        <p:spPr>
          <a:xfrm flipH="1">
            <a:off x="10401095" y="481354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1202426B-0883-5B79-30C4-F93C2AEA5E2D}"/>
              </a:ext>
            </a:extLst>
          </p:cNvPr>
          <p:cNvCxnSpPr>
            <a:cxnSpLocks/>
          </p:cNvCxnSpPr>
          <p:nvPr/>
        </p:nvCxnSpPr>
        <p:spPr>
          <a:xfrm flipH="1">
            <a:off x="8202745" y="482732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77D7ABAA-2F1F-9618-A212-B82BF6DCE18C}"/>
              </a:ext>
            </a:extLst>
          </p:cNvPr>
          <p:cNvCxnSpPr>
            <a:cxnSpLocks/>
          </p:cNvCxnSpPr>
          <p:nvPr/>
        </p:nvCxnSpPr>
        <p:spPr>
          <a:xfrm flipH="1">
            <a:off x="6053735" y="4810603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5DABFE06-A3F9-19F7-42C0-73EA7030454D}"/>
              </a:ext>
            </a:extLst>
          </p:cNvPr>
          <p:cNvCxnSpPr>
            <a:cxnSpLocks/>
          </p:cNvCxnSpPr>
          <p:nvPr/>
        </p:nvCxnSpPr>
        <p:spPr>
          <a:xfrm flipH="1">
            <a:off x="3917471" y="4805744"/>
            <a:ext cx="693412" cy="178572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2665FBE6-384A-35A6-3515-209DA663052E}"/>
              </a:ext>
            </a:extLst>
          </p:cNvPr>
          <p:cNvSpPr txBox="1"/>
          <p:nvPr/>
        </p:nvSpPr>
        <p:spPr>
          <a:xfrm rot="20074763">
            <a:off x="7272105" y="4644753"/>
            <a:ext cx="10032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1B5498CD-3F29-516F-7410-6A6F8419DCBF}"/>
              </a:ext>
            </a:extLst>
          </p:cNvPr>
          <p:cNvSpPr txBox="1"/>
          <p:nvPr/>
        </p:nvSpPr>
        <p:spPr>
          <a:xfrm rot="20074763">
            <a:off x="9408779" y="4624689"/>
            <a:ext cx="10854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b=2; e=9</a:t>
            </a:r>
          </a:p>
        </p:txBody>
      </p:sp>
      <p:sp>
        <p:nvSpPr>
          <p:cNvPr id="89" name="Arco 88">
            <a:extLst>
              <a:ext uri="{FF2B5EF4-FFF2-40B4-BE49-F238E27FC236}">
                <a16:creationId xmlns:a16="http://schemas.microsoft.com/office/drawing/2014/main" id="{6124C369-8CA3-E3AE-00D0-895D0B606126}"/>
              </a:ext>
            </a:extLst>
          </p:cNvPr>
          <p:cNvSpPr/>
          <p:nvPr/>
        </p:nvSpPr>
        <p:spPr>
          <a:xfrm rot="19482693">
            <a:off x="6674512" y="5131112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0" name="Arco 89">
            <a:extLst>
              <a:ext uri="{FF2B5EF4-FFF2-40B4-BE49-F238E27FC236}">
                <a16:creationId xmlns:a16="http://schemas.microsoft.com/office/drawing/2014/main" id="{C0C178AB-FCC8-0EDE-2F2A-FFCACE68B760}"/>
              </a:ext>
            </a:extLst>
          </p:cNvPr>
          <p:cNvSpPr/>
          <p:nvPr/>
        </p:nvSpPr>
        <p:spPr>
          <a:xfrm rot="19482693">
            <a:off x="8821600" y="5138760"/>
            <a:ext cx="1708987" cy="441489"/>
          </a:xfrm>
          <a:prstGeom prst="arc">
            <a:avLst>
              <a:gd name="adj1" fmla="val 10903936"/>
              <a:gd name="adj2" fmla="val 21444605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02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B24D0B-AAAC-112F-C177-3C912BAE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060" y="620688"/>
            <a:ext cx="8610600" cy="1338122"/>
          </a:xfrm>
        </p:spPr>
        <p:txBody>
          <a:bodyPr/>
          <a:lstStyle/>
          <a:p>
            <a:r>
              <a:rPr lang="it-IT" sz="4000" dirty="0"/>
              <a:t>Progettazione didattica: risorse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C7B801-5BFC-C03D-F4DF-40C7DBB5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204864"/>
            <a:ext cx="11207276" cy="4331584"/>
          </a:xfrm>
        </p:spPr>
        <p:txBody>
          <a:bodyPr>
            <a:normAutofit/>
          </a:bodyPr>
          <a:lstStyle/>
          <a:p>
            <a:pPr marL="342900" lvl="0" indent="-342900" fontAlgn="base"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it-IT" sz="2000" b="1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Umane:</a:t>
            </a: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 docente teorico, ITP, tecnico di laboratorio, studenti</a:t>
            </a:r>
          </a:p>
          <a:p>
            <a:pPr marL="342900" lvl="0" indent="-342900" fontAlgn="base"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it-IT" sz="2000" b="1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Strumentazione:</a:t>
            </a: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 Libro di testo, Monitor interattivo o LIM o proiettore, Laboratorio con postazioni con accesso a Internet, Compilatore C (GCC) e software di videoscrittura (</a:t>
            </a:r>
            <a:r>
              <a:rPr lang="it-IT" sz="2000" u="none" strike="noStrike" dirty="0" err="1">
                <a:effectLst/>
                <a:ea typeface="Arial" panose="020B0604020202020204" pitchFamily="34" charset="0"/>
                <a:cs typeface="Arial" panose="020B0604020202020204" pitchFamily="34" charset="0"/>
              </a:rPr>
              <a:t>gedit</a:t>
            </a: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it-IT" sz="2000" u="none" strike="noStrike" dirty="0" err="1">
                <a:effectLst/>
                <a:ea typeface="Arial" panose="020B0604020202020204" pitchFamily="34" charset="0"/>
                <a:cs typeface="Arial" panose="020B0604020202020204" pitchFamily="34" charset="0"/>
              </a:rPr>
              <a:t>Notepad</a:t>
            </a: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++), oppure un IDE come </a:t>
            </a:r>
            <a:r>
              <a:rPr lang="it-IT" sz="2000" u="none" strike="noStrike" dirty="0" err="1">
                <a:effectLst/>
                <a:ea typeface="Arial" panose="020B0604020202020204" pitchFamily="34" charset="0"/>
                <a:cs typeface="Arial" panose="020B0604020202020204" pitchFamily="34" charset="0"/>
              </a:rPr>
              <a:t>DevC</a:t>
            </a: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++</a:t>
            </a:r>
          </a:p>
          <a:p>
            <a:pPr marL="342900" lvl="0" indent="-342900" fontAlgn="base"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it-IT" sz="2000" b="1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Spazi:</a:t>
            </a: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 aula scolastica, laboratorio informatico</a:t>
            </a:r>
          </a:p>
          <a:p>
            <a:pPr marL="342900" lvl="0" indent="-342900" fontAlgn="base">
              <a:spcAft>
                <a:spcPts val="6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●"/>
            </a:pPr>
            <a:r>
              <a:rPr lang="it-IT" sz="2000" b="1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Tempi:</a:t>
            </a: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 3 ore in aula + 3 ore di esercitazioni in </a:t>
            </a:r>
            <a:b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laboratorio (eventualmente suddivisibili in più </a:t>
            </a:r>
            <a:b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it-IT" sz="2000" u="none" strike="noStrike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lezioni), distribuite in una settimana di lezione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800" b="1" dirty="0"/>
          </a:p>
        </p:txBody>
      </p:sp>
      <p:pic>
        <p:nvPicPr>
          <p:cNvPr id="4098" name="Picture 2" descr="Nuovo laboratorio informatico per l'istituto comprensivo 'Valle Del Conca'  di Morciano">
            <a:extLst>
              <a:ext uri="{FF2B5EF4-FFF2-40B4-BE49-F238E27FC236}">
                <a16:creationId xmlns:a16="http://schemas.microsoft.com/office/drawing/2014/main" id="{53B095C7-D30A-E356-AAB6-40EF3C18C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4" r="11444" b="17773"/>
          <a:stretch/>
        </p:blipFill>
        <p:spPr bwMode="auto">
          <a:xfrm>
            <a:off x="7104112" y="3565040"/>
            <a:ext cx="4654548" cy="293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248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DE8EF16D-4C99-D61F-BCC1-1245C4FC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2349622"/>
            <a:ext cx="6468378" cy="4096322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00093496-380D-E8EA-25AD-FE75EDD83DCF}"/>
              </a:ext>
            </a:extLst>
          </p:cNvPr>
          <p:cNvGrpSpPr/>
          <p:nvPr/>
        </p:nvGrpSpPr>
        <p:grpSpPr>
          <a:xfrm>
            <a:off x="4079776" y="4743344"/>
            <a:ext cx="3243511" cy="2114656"/>
            <a:chOff x="4036516" y="4680884"/>
            <a:chExt cx="3284320" cy="218804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92BE46E5-76FA-0DC2-4F87-35AA1DD0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632" r="22862" b="16263"/>
            <a:stretch/>
          </p:blipFill>
          <p:spPr>
            <a:xfrm>
              <a:off x="4036516" y="4680884"/>
              <a:ext cx="1709104" cy="2188047"/>
            </a:xfrm>
            <a:prstGeom prst="rect">
              <a:avLst/>
            </a:prstGeom>
          </p:spPr>
        </p:pic>
        <p:sp>
          <p:nvSpPr>
            <p:cNvPr id="12" name="Fumetto: ovale 11">
              <a:extLst>
                <a:ext uri="{FF2B5EF4-FFF2-40B4-BE49-F238E27FC236}">
                  <a16:creationId xmlns:a16="http://schemas.microsoft.com/office/drawing/2014/main" id="{EC9E7F25-1BE6-A89B-E3E3-C5D709C0A783}"/>
                </a:ext>
              </a:extLst>
            </p:cNvPr>
            <p:cNvSpPr/>
            <p:nvPr/>
          </p:nvSpPr>
          <p:spPr>
            <a:xfrm>
              <a:off x="5330819" y="4725294"/>
              <a:ext cx="1910979" cy="996718"/>
            </a:xfrm>
            <a:prstGeom prst="wedgeEllipseCallout">
              <a:avLst>
                <a:gd name="adj1" fmla="val -60817"/>
                <a:gd name="adj2" fmla="val 1508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F5C0403-970A-5012-8B9E-864FB62F7600}"/>
                </a:ext>
              </a:extLst>
            </p:cNvPr>
            <p:cNvSpPr txBox="1"/>
            <p:nvPr/>
          </p:nvSpPr>
          <p:spPr>
            <a:xfrm>
              <a:off x="5292752" y="4778190"/>
              <a:ext cx="2028084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 lvl="0" indent="0">
                <a:spcAft>
                  <a:spcPts val="600"/>
                </a:spcAft>
                <a:buSzPts val="1000"/>
                <a:buNone/>
                <a:tabLst>
                  <a:tab pos="457200" algn="l"/>
                </a:tabLst>
                <a:defRPr b="1">
                  <a:effectLst/>
                  <a:ea typeface="Arial" panose="020B0604020202020204" pitchFamily="34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ts val="1000"/>
                <a:buFontTx/>
                <a:buNone/>
                <a:tabLst>
                  <a:tab pos="457200" algn="l"/>
                </a:tabLst>
                <a:defRPr/>
              </a:pPr>
              <a:r>
                <a:rPr kumimoji="0" lang="it-IT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cs typeface="Calibri" panose="020F0502020204030204" pitchFamily="34" charset="0"/>
                </a:rPr>
                <a:t>Ora prova tu a scrivere il codice in linguaggio C!</a:t>
              </a: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D785EC-3A88-6262-3333-9F502DC00FD4}"/>
              </a:ext>
            </a:extLst>
          </p:cNvPr>
          <p:cNvSpPr txBox="1"/>
          <p:nvPr/>
        </p:nvSpPr>
        <p:spPr>
          <a:xfrm>
            <a:off x="564402" y="2349622"/>
            <a:ext cx="427799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Il fattoriale di un numero n è il prodotto di tutti i numeri interi positivi minori o uguali a n, e si indica con 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Quindi, n! = n * (n-1) * (n-2) * …. * 2 * 1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185814-2FA4-6817-7D20-8D66D2E7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Esempi pratici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C25592-6351-E994-C286-5A8D3956C206}"/>
              </a:ext>
            </a:extLst>
          </p:cNvPr>
          <p:cNvSpPr txBox="1"/>
          <p:nvPr/>
        </p:nvSpPr>
        <p:spPr>
          <a:xfrm>
            <a:off x="7993480" y="2349622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Esempio 3! = 3 * 2 * 1 * 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AAC39E-903D-7BBE-8AB1-933796A86659}"/>
              </a:ext>
            </a:extLst>
          </p:cNvPr>
          <p:cNvSpPr txBox="1"/>
          <p:nvPr/>
        </p:nvSpPr>
        <p:spPr>
          <a:xfrm>
            <a:off x="564401" y="4903877"/>
            <a:ext cx="3243511" cy="107721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base: 0!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Passo ricorsivo: n! = n * (n-1)!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Condizione di errore: n&lt;0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6B98F97-C08B-C345-64AA-F40D97C574E5}"/>
              </a:ext>
            </a:extLst>
          </p:cNvPr>
          <p:cNvSpPr/>
          <p:nvPr/>
        </p:nvSpPr>
        <p:spPr>
          <a:xfrm>
            <a:off x="8095148" y="575592"/>
            <a:ext cx="3620528" cy="11795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Principio del protagonismo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L’apprendimento non è qualcosa che subiamo ma qualcosa che facciamo in prima persona.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E68809D-EEEA-D168-3CA6-340E1988ED37}"/>
              </a:ext>
            </a:extLst>
          </p:cNvPr>
          <p:cNvSpPr/>
          <p:nvPr/>
        </p:nvSpPr>
        <p:spPr>
          <a:xfrm>
            <a:off x="1703031" y="1517943"/>
            <a:ext cx="660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0" lvl="0" indent="-19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Funzione Fattoriale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2AC231-CC00-2D90-08A7-FDD3762AC3E0}"/>
              </a:ext>
            </a:extLst>
          </p:cNvPr>
          <p:cNvSpPr txBox="1"/>
          <p:nvPr/>
        </p:nvSpPr>
        <p:spPr>
          <a:xfrm>
            <a:off x="564401" y="3972998"/>
            <a:ext cx="4277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lvl="1" indent="-457200">
              <a:spcBef>
                <a:spcPts val="600"/>
              </a:spcBef>
              <a:spcAft>
                <a:spcPts val="1800"/>
              </a:spcAft>
              <a:buClr>
                <a:srgbClr val="0070C0"/>
              </a:buClr>
              <a:buSzPct val="200000"/>
              <a:buFont typeface="Arial" panose="020B0604020202020204" pitchFamily="34" charset="0"/>
              <a:buChar char="•"/>
              <a:defRPr sz="2000">
                <a:effectLst/>
                <a:ea typeface="Arial" panose="020B0604020202020204" pitchFamily="34" charset="0"/>
                <a:cs typeface="Calibri" panose="020F0502020204030204" pitchFamily="34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Come possiamo definirlo in modo ricorsivo?</a:t>
            </a:r>
          </a:p>
        </p:txBody>
      </p:sp>
    </p:spTree>
    <p:extLst>
      <p:ext uri="{BB962C8B-B14F-4D97-AF65-F5344CB8AC3E}">
        <p14:creationId xmlns:p14="http://schemas.microsoft.com/office/powerpoint/2010/main" val="117992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EA8351-EB1F-E3F2-25AF-E5ACCF40C5D4}"/>
              </a:ext>
            </a:extLst>
          </p:cNvPr>
          <p:cNvSpPr txBox="1"/>
          <p:nvPr/>
        </p:nvSpPr>
        <p:spPr>
          <a:xfrm>
            <a:off x="553518" y="2151286"/>
            <a:ext cx="729048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L’uso dello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consente ad una funzione di invocare un’altra funzione.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Questo causa la creazione di un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nuovo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record di attivazione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sulla cima dello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Ogni chiamata della funzione ricorsiva genera un nuovo record di attivazione (con memorizzazione dei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parametri attuali 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 allocazione di memoria delle variabili locali) che “maschera” la precedente invocazione.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FB6EC8-0B21-BB8D-4C3D-F96712ABDBE9}"/>
              </a:ext>
            </a:extLst>
          </p:cNvPr>
          <p:cNvSpPr txBox="1"/>
          <p:nvPr/>
        </p:nvSpPr>
        <p:spPr>
          <a:xfrm>
            <a:off x="8065073" y="1927204"/>
            <a:ext cx="3684341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factorial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n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//error 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result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else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result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else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result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n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*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factorial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it-I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result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098" name="Picture 2" descr="1); // ricorsione return result; } // altri metodi } Fattoriale Ricorsivo">
            <a:extLst>
              <a:ext uri="{FF2B5EF4-FFF2-40B4-BE49-F238E27FC236}">
                <a16:creationId xmlns:a16="http://schemas.microsoft.com/office/drawing/2014/main" id="{B1514DEE-5177-D067-2981-F1F377440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 bwMode="auto">
          <a:xfrm>
            <a:off x="695400" y="4042224"/>
            <a:ext cx="4536504" cy="25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); // ricorsione return result; } // altri metodi } Fattoriale Ricorsivo">
            <a:extLst>
              <a:ext uri="{FF2B5EF4-FFF2-40B4-BE49-F238E27FC236}">
                <a16:creationId xmlns:a16="http://schemas.microsoft.com/office/drawing/2014/main" id="{8AEFA921-73CE-17CD-F688-BC4E5A66B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1"/>
          <a:stretch/>
        </p:blipFill>
        <p:spPr bwMode="auto">
          <a:xfrm>
            <a:off x="5372305" y="4042224"/>
            <a:ext cx="4785064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97635F0D-BD26-3E46-B522-2B5A5BD2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Cosa accade nello </a:t>
            </a:r>
            <a:r>
              <a:rPr lang="it-IT" dirty="0" err="1"/>
              <a:t>stack</a:t>
            </a:r>
            <a:endParaRPr lang="it-IT" dirty="0"/>
          </a:p>
        </p:txBody>
      </p:sp>
      <p:pic>
        <p:nvPicPr>
          <p:cNvPr id="1026" name="Picture 2" descr="1,123,800+ Idea Man Stock Photos, Pictures &amp; Royalty-Free Images - iStock |  Thinking, Happy man, Question mark">
            <a:extLst>
              <a:ext uri="{FF2B5EF4-FFF2-40B4-BE49-F238E27FC236}">
                <a16:creationId xmlns:a16="http://schemas.microsoft.com/office/drawing/2014/main" id="{2C2E45B7-8BDE-D9B8-CE1D-94CF34C06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4" t="6235" r="27088"/>
          <a:stretch/>
        </p:blipFill>
        <p:spPr bwMode="auto">
          <a:xfrm>
            <a:off x="10225293" y="4192072"/>
            <a:ext cx="1530563" cy="21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2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52322-F9EC-D26F-A059-9FB7A8E5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 Compiti per casa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CBB185-7544-077B-4D74-381C8AEFB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217" y="2642992"/>
            <a:ext cx="5588783" cy="33319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200" dirty="0"/>
              <a:t>Degli esempi di funzioni ricorsive visti in classe (potenza e fattoriale), realizza: </a:t>
            </a:r>
          </a:p>
          <a:p>
            <a:pPr>
              <a:lnSpc>
                <a:spcPct val="100000"/>
              </a:lnSpc>
            </a:pPr>
            <a:r>
              <a:rPr lang="it-IT" sz="2200" dirty="0" err="1"/>
              <a:t>pseudocodifica</a:t>
            </a:r>
            <a:r>
              <a:rPr lang="it-IT" sz="2200" dirty="0"/>
              <a:t>, </a:t>
            </a:r>
          </a:p>
          <a:p>
            <a:pPr>
              <a:lnSpc>
                <a:spcPct val="100000"/>
              </a:lnSpc>
            </a:pPr>
            <a:r>
              <a:rPr lang="it-IT" sz="2200" dirty="0"/>
              <a:t>codifica in linguaggio C, </a:t>
            </a:r>
          </a:p>
          <a:p>
            <a:pPr>
              <a:lnSpc>
                <a:spcPct val="100000"/>
              </a:lnSpc>
            </a:pPr>
            <a:r>
              <a:rPr lang="it-IT" sz="2200" dirty="0"/>
              <a:t>tabella di traccia</a:t>
            </a:r>
          </a:p>
          <a:p>
            <a:pPr>
              <a:lnSpc>
                <a:spcPct val="100000"/>
              </a:lnSpc>
            </a:pPr>
            <a:r>
              <a:rPr lang="it-IT" sz="2200" dirty="0"/>
              <a:t>disegno dello </a:t>
            </a:r>
            <a:r>
              <a:rPr lang="it-IT" sz="2200" dirty="0" err="1"/>
              <a:t>stack</a:t>
            </a:r>
            <a:r>
              <a:rPr lang="it-IT" sz="2200" dirty="0"/>
              <a:t> con i diversi record di attivazione subito prima di effettuare il </a:t>
            </a:r>
            <a:r>
              <a:rPr lang="it-IT" sz="2200" dirty="0" err="1"/>
              <a:t>return</a:t>
            </a:r>
            <a:r>
              <a:rPr lang="it-IT" sz="2200" dirty="0"/>
              <a:t> della chiamata con il caso base.</a:t>
            </a:r>
          </a:p>
        </p:txBody>
      </p:sp>
      <p:pic>
        <p:nvPicPr>
          <p:cNvPr id="1028" name="Picture 4" descr="Postura corretta bambini e ragazzi davanti al pc e quando studiano | Ottica  benetti">
            <a:extLst>
              <a:ext uri="{FF2B5EF4-FFF2-40B4-BE49-F238E27FC236}">
                <a16:creationId xmlns:a16="http://schemas.microsoft.com/office/drawing/2014/main" id="{FEBD15FA-2AAE-692F-79BE-5F80931721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899" y="2642992"/>
            <a:ext cx="4997884" cy="333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840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6CE0D-73D4-EB91-A40D-E65144900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79CA493-17CF-861A-ED61-D9DC62C0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Lezione 2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3F9C39C-B813-9D09-FFF5-5F0300C13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0F0BE832-D0C6-A63A-2638-8B18E4D6AE7E}"/>
              </a:ext>
            </a:extLst>
          </p:cNvPr>
          <p:cNvGraphicFramePr>
            <a:graphicFrameLocks noGrp="1"/>
          </p:cNvGraphicFramePr>
          <p:nvPr/>
        </p:nvGraphicFramePr>
        <p:xfrm>
          <a:off x="841249" y="5102352"/>
          <a:ext cx="10607040" cy="58521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7643">
                  <a:extLst>
                    <a:ext uri="{9D8B030D-6E8A-4147-A177-3AD203B41FA5}">
                      <a16:colId xmlns:a16="http://schemas.microsoft.com/office/drawing/2014/main" val="3159753725"/>
                    </a:ext>
                  </a:extLst>
                </a:gridCol>
                <a:gridCol w="574670">
                  <a:extLst>
                    <a:ext uri="{9D8B030D-6E8A-4147-A177-3AD203B41FA5}">
                      <a16:colId xmlns:a16="http://schemas.microsoft.com/office/drawing/2014/main" val="2149747252"/>
                    </a:ext>
                  </a:extLst>
                </a:gridCol>
                <a:gridCol w="9324727">
                  <a:extLst>
                    <a:ext uri="{9D8B030D-6E8A-4147-A177-3AD203B41FA5}">
                      <a16:colId xmlns:a16="http://schemas.microsoft.com/office/drawing/2014/main" val="2265051403"/>
                    </a:ext>
                  </a:extLst>
                </a:gridCol>
              </a:tblGrid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1h </a:t>
                      </a:r>
                    </a:p>
                  </a:txBody>
                  <a:tcPr anchor="ctr"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b="0" kern="1200" dirty="0">
                          <a:solidFill>
                            <a:schemeClr val="tx1"/>
                          </a:solidFill>
                          <a:effectLst/>
                        </a:rPr>
                        <a:t>LABORATORIO: Esercitazione pratica individuale con implementazione delle funzioni ricorsive</a:t>
                      </a:r>
                      <a:endParaRPr lang="it-IT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4E5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0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089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EA8351-EB1F-E3F2-25AF-E5ACCF40C5D4}"/>
              </a:ext>
            </a:extLst>
          </p:cNvPr>
          <p:cNvSpPr txBox="1"/>
          <p:nvPr/>
        </p:nvSpPr>
        <p:spPr>
          <a:xfrm>
            <a:off x="580768" y="2178444"/>
            <a:ext cx="49179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Attività: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scrivere e testare le  funzioni ricorsive viste in classe (potenza, fattoriale) e studiate a casa.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9144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Times New Roman" panose="02020603050405020304" pitchFamily="18" charset="0"/>
              </a:rPr>
              <a:t>Step: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Scrivere la funzione ricorsiva.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Testare la funzione con diversi input.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Analizzare i risultati e il call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Condividere i risultati con i compagni ed il docente, per comprendere meglio eventuali errori commessi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8CE2DD-181D-8ABD-1652-A518AA795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1" t="19860"/>
          <a:stretch/>
        </p:blipFill>
        <p:spPr>
          <a:xfrm>
            <a:off x="5754940" y="1981044"/>
            <a:ext cx="5970041" cy="4595217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80F5700-B686-5F0A-5DC5-DE48F116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 Esercitazione Pratica in Laboratorio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3A38501-EE71-7113-EB70-AD290EBFE7B8}"/>
              </a:ext>
            </a:extLst>
          </p:cNvPr>
          <p:cNvSpPr/>
          <p:nvPr/>
        </p:nvSpPr>
        <p:spPr>
          <a:xfrm>
            <a:off x="580768" y="5611660"/>
            <a:ext cx="4917990" cy="96460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Principio dell’autonomia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 impara meglio quando si avverte un’autonomia progressiva nello svolgimento di qualcosa</a:t>
            </a:r>
          </a:p>
        </p:txBody>
      </p:sp>
    </p:spTree>
    <p:extLst>
      <p:ext uri="{BB962C8B-B14F-4D97-AF65-F5344CB8AC3E}">
        <p14:creationId xmlns:p14="http://schemas.microsoft.com/office/powerpoint/2010/main" val="31961017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B2019-C6B8-67CE-233D-E62DD188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D53884D-70AE-7475-2578-E102671B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Lezione 3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5C2EFFD-A70C-DCDE-3536-135BC25F4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8945EC08-A7D7-D2AB-2D42-9559910A4DF7}"/>
              </a:ext>
            </a:extLst>
          </p:cNvPr>
          <p:cNvGraphicFramePr>
            <a:graphicFrameLocks noGrp="1"/>
          </p:cNvGraphicFramePr>
          <p:nvPr/>
        </p:nvGraphicFramePr>
        <p:xfrm>
          <a:off x="841249" y="5077300"/>
          <a:ext cx="10607040" cy="6400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7643">
                  <a:extLst>
                    <a:ext uri="{9D8B030D-6E8A-4147-A177-3AD203B41FA5}">
                      <a16:colId xmlns:a16="http://schemas.microsoft.com/office/drawing/2014/main" val="1745124991"/>
                    </a:ext>
                  </a:extLst>
                </a:gridCol>
                <a:gridCol w="574670">
                  <a:extLst>
                    <a:ext uri="{9D8B030D-6E8A-4147-A177-3AD203B41FA5}">
                      <a16:colId xmlns:a16="http://schemas.microsoft.com/office/drawing/2014/main" val="2502199289"/>
                    </a:ext>
                  </a:extLst>
                </a:gridCol>
                <a:gridCol w="9324727">
                  <a:extLst>
                    <a:ext uri="{9D8B030D-6E8A-4147-A177-3AD203B41FA5}">
                      <a16:colId xmlns:a16="http://schemas.microsoft.com/office/drawing/2014/main" val="4072492046"/>
                    </a:ext>
                  </a:extLst>
                </a:gridCol>
              </a:tblGrid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1h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500" b="0" dirty="0">
                          <a:solidFill>
                            <a:schemeClr val="tx1"/>
                          </a:solidFill>
                        </a:rPr>
                        <a:t>CLASSE: Lezione dialogata sul confronto tra Iterazione e Ricorsione, vantaggi e svantaggi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975399"/>
                  </a:ext>
                </a:extLst>
              </a:tr>
              <a:tr h="262712">
                <a:tc>
                  <a:txBody>
                    <a:bodyPr/>
                    <a:lstStyle/>
                    <a:p>
                      <a:pPr algn="ctr"/>
                      <a:r>
                        <a:rPr lang="it-IT" sz="1500" dirty="0">
                          <a:solidFill>
                            <a:schemeClr val="tx1"/>
                          </a:solidFill>
                        </a:rPr>
                        <a:t>2h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B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B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500" dirty="0">
                          <a:solidFill>
                            <a:schemeClr val="tx1"/>
                          </a:solidFill>
                        </a:rPr>
                        <a:t>CASA: Esercitazione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B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798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4011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fferenza tra ricorsione e iterazione in informatica | Informatica e  Ingegneria Online">
            <a:extLst>
              <a:ext uri="{FF2B5EF4-FFF2-40B4-BE49-F238E27FC236}">
                <a16:creationId xmlns:a16="http://schemas.microsoft.com/office/drawing/2014/main" id="{F5B71500-41F2-AFCA-BE43-8C2188DD9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9" r="60045"/>
          <a:stretch/>
        </p:blipFill>
        <p:spPr bwMode="auto">
          <a:xfrm>
            <a:off x="777681" y="4306762"/>
            <a:ext cx="3868554" cy="226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9C2307-1ACD-B199-3DBA-108212CFF238}"/>
              </a:ext>
            </a:extLst>
          </p:cNvPr>
          <p:cNvSpPr txBox="1"/>
          <p:nvPr/>
        </p:nvSpPr>
        <p:spPr>
          <a:xfrm>
            <a:off x="556053" y="2011035"/>
            <a:ext cx="56470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Courier New" panose="02070309020205020404" pitchFamily="49" charset="0"/>
              <a:buChar char="o"/>
              <a:tabLst>
                <a:tab pos="824865" algn="l"/>
                <a:tab pos="914400" algn="l"/>
              </a:tabLst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Times New Roman" panose="02020603050405020304" pitchFamily="18" charset="0"/>
              </a:rPr>
              <a:t>Ricorsione: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Utilizza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autochiamate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Maggiore utilizzo di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Utile per problemi complessi con sottoproblemi ripetitivi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>
                <a:tab pos="367665" algn="l"/>
                <a:tab pos="457200" algn="l"/>
              </a:tabLst>
              <a:defRPr/>
            </a:pPr>
            <a:endParaRPr kumimoji="0" lang="it-IT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F5148D-9EAD-04D9-8BC7-4AC0EDB11CAD}"/>
              </a:ext>
            </a:extLst>
          </p:cNvPr>
          <p:cNvSpPr txBox="1"/>
          <p:nvPr/>
        </p:nvSpPr>
        <p:spPr>
          <a:xfrm>
            <a:off x="6298283" y="2011035"/>
            <a:ext cx="4462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Courier New" panose="02070309020205020404" pitchFamily="49" charset="0"/>
              <a:buChar char="o"/>
              <a:tabLst>
                <a:tab pos="824865" algn="l"/>
                <a:tab pos="914400" algn="l"/>
              </a:tabLst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Times New Roman" panose="02020603050405020304" pitchFamily="18" charset="0"/>
              </a:rPr>
              <a:t>Iterazione: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Utilizza cicli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Efficienza in termini di memoria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Più intuitiva per problemi semplici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0F76F0-3233-AAD7-EBC3-244F40D62C94}"/>
              </a:ext>
            </a:extLst>
          </p:cNvPr>
          <p:cNvSpPr txBox="1"/>
          <p:nvPr/>
        </p:nvSpPr>
        <p:spPr>
          <a:xfrm>
            <a:off x="777681" y="3412838"/>
            <a:ext cx="38884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fatt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n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return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else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return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n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fatt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n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-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);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F705FD2-C92D-53B2-0BA2-AEF012E321DA}"/>
              </a:ext>
            </a:extLst>
          </p:cNvPr>
          <p:cNvSpPr txBox="1"/>
          <p:nvPr/>
        </p:nvSpPr>
        <p:spPr>
          <a:xfrm>
            <a:off x="6424720" y="3226326"/>
            <a:ext cx="36724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fatt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n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f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;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;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n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;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n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--)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f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f 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n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;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return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f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;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B13BD59-2763-51F6-5F67-A00DDA76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5. Confronto tra Iterazione e Ricorsione</a:t>
            </a:r>
          </a:p>
        </p:txBody>
      </p:sp>
      <p:pic>
        <p:nvPicPr>
          <p:cNvPr id="4" name="Picture 2" descr="Differenza tra ricorsione e iterazione in informatica | Informatica e  Ingegneria Online">
            <a:extLst>
              <a:ext uri="{FF2B5EF4-FFF2-40B4-BE49-F238E27FC236}">
                <a16:creationId xmlns:a16="http://schemas.microsoft.com/office/drawing/2014/main" id="{CFE687E9-5917-EA06-69C8-D22E076C9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5" t="20002" b="36605"/>
          <a:stretch/>
        </p:blipFill>
        <p:spPr bwMode="auto">
          <a:xfrm>
            <a:off x="5825657" y="5026212"/>
            <a:ext cx="5468382" cy="139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3628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F3A81E-71C5-1FD3-DE39-2204BABCF9FE}"/>
              </a:ext>
            </a:extLst>
          </p:cNvPr>
          <p:cNvSpPr txBox="1"/>
          <p:nvPr/>
        </p:nvSpPr>
        <p:spPr>
          <a:xfrm>
            <a:off x="623392" y="2228671"/>
            <a:ext cx="50396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ts val="1000"/>
              <a:buFont typeface="Courier New" panose="02070309020205020404" pitchFamily="49" charset="0"/>
              <a:buChar char="o"/>
              <a:tabLst>
                <a:tab pos="824865" algn="l"/>
                <a:tab pos="914400" algn="l"/>
              </a:tabLst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Times New Roman" panose="02020603050405020304" pitchFamily="18" charset="0"/>
              </a:rPr>
              <a:t>Vantaggi: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Più chiara e leggibile per problemi ricorsivi naturali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Facilita la soluzione di problemi complessi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E808E1-C03F-2AA7-45FA-CA299F78A8D0}"/>
              </a:ext>
            </a:extLst>
          </p:cNvPr>
          <p:cNvSpPr txBox="1"/>
          <p:nvPr/>
        </p:nvSpPr>
        <p:spPr>
          <a:xfrm>
            <a:off x="6528992" y="2228671"/>
            <a:ext cx="4594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ts val="1000"/>
              <a:buFont typeface="Courier New" panose="02070309020205020404" pitchFamily="49" charset="0"/>
              <a:buChar char="o"/>
              <a:tabLst>
                <a:tab pos="824865" algn="l"/>
                <a:tab pos="914400" algn="l"/>
              </a:tabLst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Times New Roman" panose="02020603050405020304" pitchFamily="18" charset="0"/>
              </a:rPr>
              <a:t>Svantaggi: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Maggiore utilizzo di memoria (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ts val="1000"/>
              <a:buFont typeface="Wingdings" panose="05000000000000000000" pitchFamily="2" charset="2"/>
              <a:buChar char=""/>
              <a:tabLst>
                <a:tab pos="1282065" algn="l"/>
                <a:tab pos="1371600" algn="l"/>
              </a:tabLst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Rischio di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stack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Arial" panose="020B0604020202020204" pitchFamily="34" charset="0"/>
                <a:cs typeface="Calibri" panose="020F0502020204030204" pitchFamily="34" charset="0"/>
              </a:rPr>
              <a:t> overflow se non gestita correttamente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B2A2654A-5809-F81E-E1F5-318D06E6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5. Vantaggi e svantaggi della ricorsione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86A3578-9B71-688B-46C9-4327379D46B9}"/>
              </a:ext>
            </a:extLst>
          </p:cNvPr>
          <p:cNvSpPr/>
          <p:nvPr/>
        </p:nvSpPr>
        <p:spPr>
          <a:xfrm>
            <a:off x="6363221" y="4852338"/>
            <a:ext cx="4920475" cy="126808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Principio della motivazione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 è maggiormente disponibili all’apprendimento quando si comprendono il senso e la motivazione di ciò che si sta imparando.</a:t>
            </a:r>
          </a:p>
        </p:txBody>
      </p:sp>
      <p:pic>
        <p:nvPicPr>
          <p:cNvPr id="2050" name="Picture 2" descr="Economia circolare: vantaggi e svantaggi (che non ti aspetti)">
            <a:extLst>
              <a:ext uri="{FF2B5EF4-FFF2-40B4-BE49-F238E27FC236}">
                <a16:creationId xmlns:a16="http://schemas.microsoft.com/office/drawing/2014/main" id="{93660FA0-253B-EFC6-4C6D-2EF00A6B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16" y="4455246"/>
            <a:ext cx="2614724" cy="196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301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fluencing How Students Discuss Content">
            <a:extLst>
              <a:ext uri="{FF2B5EF4-FFF2-40B4-BE49-F238E27FC236}">
                <a16:creationId xmlns:a16="http://schemas.microsoft.com/office/drawing/2014/main" id="{985CE1D2-CC46-5184-2442-F9A078B0E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337" y="4926"/>
            <a:ext cx="4608663" cy="244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F236A51-ACDF-55BA-59BE-DC901E92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5. Riflessioni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245C54-C4A8-D7AD-332A-E9A9C7B12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392" y="2478024"/>
            <a:ext cx="4608512" cy="36941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it-IT" sz="2400" b="1" dirty="0"/>
              <a:t>Domande guida:</a:t>
            </a: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</a:pPr>
            <a:r>
              <a:rPr lang="it-IT" sz="2000" dirty="0"/>
              <a:t>Quando preferireste usare la ricorsione rispetto all'iterazione?"</a:t>
            </a: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</a:pPr>
            <a:r>
              <a:rPr lang="it-IT" sz="2000" dirty="0"/>
              <a:t>Quali problemi avete incontrato nell'implementare le funzioni ricorsive?"</a:t>
            </a: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rgbClr val="0070C0"/>
              </a:buClr>
              <a:buSzPct val="150000"/>
              <a:buFont typeface="Wingdings" panose="05000000000000000000" pitchFamily="2" charset="2"/>
              <a:buChar char="Ø"/>
            </a:pPr>
            <a:r>
              <a:rPr lang="it-IT" sz="2000" dirty="0"/>
              <a:t>Come avete risolto questi problemi?"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E2683CF-AB7E-F2B1-5209-3695477C4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2453" y="2417194"/>
            <a:ext cx="3354093" cy="719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b="1" dirty="0"/>
              <a:t>Risposte studenti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C35E183-B285-0651-07A0-42F147DBFE58}"/>
              </a:ext>
            </a:extLst>
          </p:cNvPr>
          <p:cNvSpPr/>
          <p:nvPr/>
        </p:nvSpPr>
        <p:spPr>
          <a:xfrm>
            <a:off x="5412453" y="819506"/>
            <a:ext cx="1800672" cy="7446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Discussione metacognitiva</a:t>
            </a:r>
          </a:p>
        </p:txBody>
      </p:sp>
      <p:sp>
        <p:nvSpPr>
          <p:cNvPr id="3" name="Rettangolo ad angolo ripiegato 2">
            <a:extLst>
              <a:ext uri="{FF2B5EF4-FFF2-40B4-BE49-F238E27FC236}">
                <a16:creationId xmlns:a16="http://schemas.microsoft.com/office/drawing/2014/main" id="{BF1BBAD6-41F3-DD10-88FB-6D53D7B0F29E}"/>
              </a:ext>
            </a:extLst>
          </p:cNvPr>
          <p:cNvSpPr/>
          <p:nvPr/>
        </p:nvSpPr>
        <p:spPr>
          <a:xfrm rot="16200000">
            <a:off x="8791268" y="3430044"/>
            <a:ext cx="2169642" cy="3959777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Rettangolo ad angolo ripiegato 3">
            <a:extLst>
              <a:ext uri="{FF2B5EF4-FFF2-40B4-BE49-F238E27FC236}">
                <a16:creationId xmlns:a16="http://schemas.microsoft.com/office/drawing/2014/main" id="{19F72CBC-7885-6111-2DA4-3199E3F866B2}"/>
              </a:ext>
            </a:extLst>
          </p:cNvPr>
          <p:cNvSpPr/>
          <p:nvPr/>
        </p:nvSpPr>
        <p:spPr>
          <a:xfrm rot="16945936">
            <a:off x="9202939" y="2003784"/>
            <a:ext cx="1857647" cy="2671326"/>
          </a:xfrm>
          <a:prstGeom prst="foldedCorne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Rettangolo ad angolo ripiegato 4">
            <a:extLst>
              <a:ext uri="{FF2B5EF4-FFF2-40B4-BE49-F238E27FC236}">
                <a16:creationId xmlns:a16="http://schemas.microsoft.com/office/drawing/2014/main" id="{A54148D8-4335-E253-0AA8-F314F367DEF5}"/>
              </a:ext>
            </a:extLst>
          </p:cNvPr>
          <p:cNvSpPr/>
          <p:nvPr/>
        </p:nvSpPr>
        <p:spPr>
          <a:xfrm rot="16200000">
            <a:off x="5857177" y="2592843"/>
            <a:ext cx="2119165" cy="3008612"/>
          </a:xfrm>
          <a:prstGeom prst="foldedCorne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Rettangolo ad angolo ripiegato 12">
            <a:extLst>
              <a:ext uri="{FF2B5EF4-FFF2-40B4-BE49-F238E27FC236}">
                <a16:creationId xmlns:a16="http://schemas.microsoft.com/office/drawing/2014/main" id="{C59130B5-37AE-1DCF-2B98-2A98C70B3AE9}"/>
              </a:ext>
            </a:extLst>
          </p:cNvPr>
          <p:cNvSpPr/>
          <p:nvPr/>
        </p:nvSpPr>
        <p:spPr>
          <a:xfrm rot="15602675">
            <a:off x="4993880" y="4341218"/>
            <a:ext cx="1866092" cy="2634300"/>
          </a:xfrm>
          <a:prstGeom prst="foldedCorne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1230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9E61F1-1657-453C-447E-A4261E23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6. Compiti per casa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EEFF33-06A5-CF22-D68F-054364234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579" y="2478024"/>
            <a:ext cx="4937760" cy="369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/>
              <a:t>Scrivere una applicazione per ciascuno dei problemi elencati, riportando:</a:t>
            </a:r>
          </a:p>
          <a:p>
            <a:r>
              <a:rPr lang="it-IT" sz="2000" dirty="0"/>
              <a:t>Passo/i base e passo ricorsivo</a:t>
            </a:r>
          </a:p>
          <a:p>
            <a:r>
              <a:rPr lang="it-IT" sz="2000" dirty="0" err="1"/>
              <a:t>Pseudocodifica</a:t>
            </a:r>
            <a:endParaRPr lang="it-IT" sz="2000" dirty="0"/>
          </a:p>
          <a:p>
            <a:r>
              <a:rPr lang="it-IT" sz="2000" dirty="0"/>
              <a:t>Codifica in linguaggio C</a:t>
            </a:r>
          </a:p>
          <a:p>
            <a:r>
              <a:rPr lang="it-IT" sz="2000" dirty="0"/>
              <a:t>Tavola di traccia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6C73F4-2AB4-325E-7E95-692A3A70A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9551" y="2478024"/>
            <a:ext cx="5899759" cy="369417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000" dirty="0">
                <a:ea typeface="Arial" panose="020B0604020202020204" pitchFamily="34" charset="0"/>
              </a:rPr>
              <a:t>Somma dei primi n numeri positivi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ea typeface="Arial" panose="020B0604020202020204" pitchFamily="34" charset="0"/>
              </a:rPr>
              <a:t>Verificare se una stringa è palindroma (se può essere letta allo stesso modo sia da destra che da sinistra)</a:t>
            </a:r>
          </a:p>
          <a:p>
            <a:pPr marL="457200" lvl="1" indent="0">
              <a:buNone/>
            </a:pPr>
            <a:r>
              <a:rPr lang="it-IT" sz="2000" dirty="0">
                <a:ea typeface="Arial" panose="020B0604020202020204" pitchFamily="34" charset="0"/>
                <a:hlinkClick r:id="rId2"/>
              </a:rPr>
              <a:t>https://www.avvenire.it/rubriche/pagine/ingegnosi-sorprendenti-immortali-palindromi</a:t>
            </a:r>
            <a:r>
              <a:rPr lang="it-IT" sz="2000" dirty="0">
                <a:ea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>
                <a:ea typeface="Arial" panose="020B0604020202020204" pitchFamily="34" charset="0"/>
              </a:rPr>
              <a:t>Calcolo dei primi n numeri della successione di Fibonacci</a:t>
            </a:r>
          </a:p>
          <a:p>
            <a:pPr marL="457200" lvl="1" indent="0">
              <a:buNone/>
            </a:pPr>
            <a:r>
              <a:rPr lang="it-IT" sz="2000" dirty="0">
                <a:ea typeface="Arial" panose="020B0604020202020204" pitchFamily="34" charset="0"/>
                <a:hlinkClick r:id="rId3"/>
              </a:rPr>
              <a:t>https://www.matematica.unito.it/html/matematica/fibonacci.pdf</a:t>
            </a:r>
            <a:r>
              <a:rPr lang="it-IT" sz="2000" dirty="0">
                <a:ea typeface="Arial" panose="020B0604020202020204" pitchFamily="34" charset="0"/>
              </a:rPr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9534D5C-F07B-AF20-C642-7D268F85EB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3"/>
          <a:stretch/>
        </p:blipFill>
        <p:spPr>
          <a:xfrm flipH="1">
            <a:off x="1115568" y="5282108"/>
            <a:ext cx="3572496" cy="1575892"/>
          </a:xfrm>
          <a:prstGeom prst="rect">
            <a:avLst/>
          </a:prstGeom>
        </p:spPr>
      </p:pic>
      <p:pic>
        <p:nvPicPr>
          <p:cNvPr id="4100" name="Picture 4" descr="Come organizzare i compiti e lo studio a casa - Centro Remida">
            <a:extLst>
              <a:ext uri="{FF2B5EF4-FFF2-40B4-BE49-F238E27FC236}">
                <a16:creationId xmlns:a16="http://schemas.microsoft.com/office/drawing/2014/main" id="{31F05BF3-A227-EDF1-0690-FF9546DA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161" y="0"/>
            <a:ext cx="3210839" cy="204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754989"/>
      </p:ext>
    </p:extLst>
  </p:cSld>
  <p:clrMapOvr>
    <a:masterClrMapping/>
  </p:clrMapOvr>
</p:sld>
</file>

<file path=ppt/theme/theme1.xml><?xml version="1.0" encoding="utf-8"?>
<a:theme xmlns:a="http://schemas.openxmlformats.org/drawingml/2006/main" name="Scia di vapore">
  <a:themeElements>
    <a:clrScheme name="Scia di vapor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Scia di vapor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ia di vapor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semplice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mplice" id="{56ADD993-47E4-43DF-A14E-60994A280F9A}" vid="{48DCB6F9-0392-4FDC-BA9E-3AA585F2DD82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Scia di vapore</Template>
  <TotalTime>55</TotalTime>
  <Words>10842</Words>
  <Application>Microsoft Office PowerPoint</Application>
  <PresentationFormat>Widescreen</PresentationFormat>
  <Paragraphs>2384</Paragraphs>
  <Slides>112</Slides>
  <Notes>34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112</vt:i4>
      </vt:variant>
    </vt:vector>
  </HeadingPairs>
  <TitlesOfParts>
    <vt:vector size="126" baseType="lpstr">
      <vt:lpstr>Abadi</vt:lpstr>
      <vt:lpstr>Aptos</vt:lpstr>
      <vt:lpstr>Arial</vt:lpstr>
      <vt:lpstr>Avenir Next LT Pro</vt:lpstr>
      <vt:lpstr>Barlow Light</vt:lpstr>
      <vt:lpstr>Calibri</vt:lpstr>
      <vt:lpstr>Century Gothic</vt:lpstr>
      <vt:lpstr>Courier New</vt:lpstr>
      <vt:lpstr>Symbol</vt:lpstr>
      <vt:lpstr>Tahoma</vt:lpstr>
      <vt:lpstr>Verdana</vt:lpstr>
      <vt:lpstr>Wingdings</vt:lpstr>
      <vt:lpstr>Scia di vapore</vt:lpstr>
      <vt:lpstr>semplice</vt:lpstr>
      <vt:lpstr>Intervento didattico sulla «Ricorsione»</vt:lpstr>
      <vt:lpstr>Definizione del contesto didattico</vt:lpstr>
      <vt:lpstr>Scelte contenutistiche</vt:lpstr>
      <vt:lpstr>Scelte contenutistiche</vt:lpstr>
      <vt:lpstr>Scelte contenutistiche</vt:lpstr>
      <vt:lpstr>Contenuti Specifici</vt:lpstr>
      <vt:lpstr>Scelte contenutistiche</vt:lpstr>
      <vt:lpstr>Strategie di personalizzazione </vt:lpstr>
      <vt:lpstr>Progettazione didattica: risorse</vt:lpstr>
      <vt:lpstr>La Ricorsione:  Un approccio elegante alla programmazione</vt:lpstr>
      <vt:lpstr>Tempi e fasi dell’intervento didattico</vt:lpstr>
      <vt:lpstr>Lezione 1 </vt:lpstr>
      <vt:lpstr>1. Verifica dei prerequisiti e contestuale rinforzo</vt:lpstr>
      <vt:lpstr>1. Verifica dei prerequisiti e contestuale rinforzo</vt:lpstr>
      <vt:lpstr>1. Verifica dei prerequisiti e contestuale rinforzo</vt:lpstr>
      <vt:lpstr>1. Verifica dei prerequisiti e contestuale rinforzo</vt:lpstr>
      <vt:lpstr>1. Verifica dei prerequisiti e contestuale rinforzo</vt:lpstr>
      <vt:lpstr>1. Verifica dei prerequisiti e contestuale rinforzo</vt:lpstr>
      <vt:lpstr>1. Verifica dei prerequisiti e contestuale rinforzo</vt:lpstr>
      <vt:lpstr>1. Verifica dei prerequisiti e contestuale rinforzo</vt:lpstr>
      <vt:lpstr>1. Verifica dei prerequisiti e contestuale rinforzo</vt:lpstr>
      <vt:lpstr>1. Verifica dei prerequisiti e contestuale rinforzo</vt:lpstr>
      <vt:lpstr>1. Verifica dei prerequisiti e contestuale rinforzo</vt:lpstr>
      <vt:lpstr>1. Verifica dei prerequisiti e contestuale rinforzo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Introduzione alla Ricorsione</vt:lpstr>
      <vt:lpstr>2. Esempi pratici</vt:lpstr>
      <vt:lpstr>2. Cosa accade nello stack</vt:lpstr>
      <vt:lpstr>3. Compiti per casa</vt:lpstr>
      <vt:lpstr>Lezione 2 </vt:lpstr>
      <vt:lpstr>4. Esercitazione Pratica in Laboratorio</vt:lpstr>
      <vt:lpstr>Lezione 3 </vt:lpstr>
      <vt:lpstr>5. Confronto tra Iterazione e Ricorsione</vt:lpstr>
      <vt:lpstr>5. Vantaggi e svantaggi della ricorsione</vt:lpstr>
      <vt:lpstr>5. Riflessioni</vt:lpstr>
      <vt:lpstr>6. Compiti per casa</vt:lpstr>
      <vt:lpstr>Lezione 4 </vt:lpstr>
      <vt:lpstr>7. Esercitazione cooperativa</vt:lpstr>
      <vt:lpstr>7. Esercitazione cooperativa</vt:lpstr>
      <vt:lpstr>8. Esercitazione cooperativa</vt:lpstr>
      <vt:lpstr>9. Esercitazione cooperativa</vt:lpstr>
      <vt:lpstr>9. Esercitazione cooperativa</vt:lpstr>
      <vt:lpstr>Lezione 5 </vt:lpstr>
      <vt:lpstr>10. Verifica sommativa</vt:lpstr>
      <vt:lpstr>10. Verifica sommativa finale</vt:lpstr>
      <vt:lpstr>10. Verifica sommativa finale</vt:lpstr>
      <vt:lpstr>rubrica di valutazione</vt:lpstr>
      <vt:lpstr>Strategie di recupero e potenziamento</vt:lpstr>
      <vt:lpstr>fine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Stella Pastore</dc:creator>
  <cp:lastModifiedBy>Maria Stella Pastore</cp:lastModifiedBy>
  <cp:revision>4</cp:revision>
  <dcterms:modified xsi:type="dcterms:W3CDTF">2025-05-12T08:50:55Z</dcterms:modified>
</cp:coreProperties>
</file>